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50"/>
  </p:notesMasterIdLst>
  <p:sldIdLst>
    <p:sldId id="256" r:id="rId2"/>
    <p:sldId id="257" r:id="rId3"/>
    <p:sldId id="285" r:id="rId4"/>
    <p:sldId id="363" r:id="rId5"/>
    <p:sldId id="322" r:id="rId6"/>
    <p:sldId id="323" r:id="rId7"/>
    <p:sldId id="324" r:id="rId8"/>
    <p:sldId id="310" r:id="rId9"/>
    <p:sldId id="364" r:id="rId10"/>
    <p:sldId id="368" r:id="rId11"/>
    <p:sldId id="388" r:id="rId12"/>
    <p:sldId id="391" r:id="rId13"/>
    <p:sldId id="370" r:id="rId14"/>
    <p:sldId id="372" r:id="rId15"/>
    <p:sldId id="419" r:id="rId16"/>
    <p:sldId id="422" r:id="rId17"/>
    <p:sldId id="423" r:id="rId18"/>
    <p:sldId id="425" r:id="rId19"/>
    <p:sldId id="427" r:id="rId20"/>
    <p:sldId id="429" r:id="rId21"/>
    <p:sldId id="431" r:id="rId22"/>
    <p:sldId id="434" r:id="rId23"/>
    <p:sldId id="437" r:id="rId24"/>
    <p:sldId id="438" r:id="rId25"/>
    <p:sldId id="440" r:id="rId26"/>
    <p:sldId id="365" r:id="rId27"/>
    <p:sldId id="385" r:id="rId28"/>
    <p:sldId id="337" r:id="rId29"/>
    <p:sldId id="343" r:id="rId30"/>
    <p:sldId id="404" r:id="rId31"/>
    <p:sldId id="406" r:id="rId32"/>
    <p:sldId id="410" r:id="rId33"/>
    <p:sldId id="411" r:id="rId34"/>
    <p:sldId id="413" r:id="rId35"/>
    <p:sldId id="415" r:id="rId36"/>
    <p:sldId id="416" r:id="rId37"/>
    <p:sldId id="344" r:id="rId38"/>
    <p:sldId id="345" r:id="rId39"/>
    <p:sldId id="398" r:id="rId40"/>
    <p:sldId id="347" r:id="rId41"/>
    <p:sldId id="352" r:id="rId42"/>
    <p:sldId id="400" r:id="rId43"/>
    <p:sldId id="353" r:id="rId44"/>
    <p:sldId id="394" r:id="rId45"/>
    <p:sldId id="396" r:id="rId46"/>
    <p:sldId id="402" r:id="rId47"/>
    <p:sldId id="401" r:id="rId48"/>
    <p:sldId id="418" r:id="rId4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C4A"/>
    <a:srgbClr val="433456"/>
    <a:srgbClr val="280CF8"/>
    <a:srgbClr val="1304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15" autoAdjust="0"/>
  </p:normalViewPr>
  <p:slideViewPr>
    <p:cSldViewPr>
      <p:cViewPr varScale="1">
        <p:scale>
          <a:sx n="119" d="100"/>
          <a:sy n="119" d="100"/>
        </p:scale>
        <p:origin x="10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2ADEA-92AD-4B95-8A31-16590F9B2F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764D4-D4D5-464B-8392-D31DEB74A48C}">
      <dgm:prSet phldrT="[Texto]"/>
      <dgm:spPr>
        <a:noFill/>
        <a:ln>
          <a:solidFill>
            <a:srgbClr val="13048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20.958 </a:t>
          </a:r>
          <a:r>
            <a:rPr lang="en-US" dirty="0" err="1">
              <a:solidFill>
                <a:schemeClr val="tx1"/>
              </a:solidFill>
            </a:rPr>
            <a:t>Participações</a:t>
          </a:r>
          <a:endParaRPr lang="en-US" dirty="0">
            <a:solidFill>
              <a:schemeClr val="tx1"/>
            </a:solidFill>
          </a:endParaRPr>
        </a:p>
      </dgm:t>
    </dgm:pt>
    <dgm:pt modelId="{F88CBB32-0323-4B83-B17E-22D5341D76CD}" type="parTrans" cxnId="{C32243E6-5754-49B5-AC6A-A824DFC04BB6}">
      <dgm:prSet/>
      <dgm:spPr/>
      <dgm:t>
        <a:bodyPr/>
        <a:lstStyle/>
        <a:p>
          <a:endParaRPr lang="en-US"/>
        </a:p>
      </dgm:t>
    </dgm:pt>
    <dgm:pt modelId="{896CE0F2-7D03-4234-BB4A-6FF5DA1E9503}" type="sibTrans" cxnId="{C32243E6-5754-49B5-AC6A-A824DFC04BB6}">
      <dgm:prSet/>
      <dgm:spPr/>
      <dgm:t>
        <a:bodyPr/>
        <a:lstStyle/>
        <a:p>
          <a:endParaRPr lang="en-US"/>
        </a:p>
      </dgm:t>
    </dgm:pt>
    <dgm:pt modelId="{A22EBADE-498C-4CF9-994F-A197A58B5D39}" type="pres">
      <dgm:prSet presAssocID="{F7A2ADEA-92AD-4B95-8A31-16590F9B2F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2AF6EE-7602-4E76-9C33-CA6D893C56B7}" type="pres">
      <dgm:prSet presAssocID="{844764D4-D4D5-464B-8392-D31DEB74A48C}" presName="node" presStyleLbl="node1" presStyleIdx="0" presStyleCnt="1" custLinFactNeighborX="-10436" custLinFactNeighborY="-560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1355DB-17A6-4E10-AF9A-B4023D3ACC59}" type="presOf" srcId="{844764D4-D4D5-464B-8392-D31DEB74A48C}" destId="{DB2AF6EE-7602-4E76-9C33-CA6D893C56B7}" srcOrd="0" destOrd="0" presId="urn:microsoft.com/office/officeart/2005/8/layout/default"/>
    <dgm:cxn modelId="{C32243E6-5754-49B5-AC6A-A824DFC04BB6}" srcId="{F7A2ADEA-92AD-4B95-8A31-16590F9B2F01}" destId="{844764D4-D4D5-464B-8392-D31DEB74A48C}" srcOrd="0" destOrd="0" parTransId="{F88CBB32-0323-4B83-B17E-22D5341D76CD}" sibTransId="{896CE0F2-7D03-4234-BB4A-6FF5DA1E9503}"/>
    <dgm:cxn modelId="{5A2DF49F-D2C3-4D56-8F04-664FEB8E0785}" type="presOf" srcId="{F7A2ADEA-92AD-4B95-8A31-16590F9B2F01}" destId="{A22EBADE-498C-4CF9-994F-A197A58B5D39}" srcOrd="0" destOrd="0" presId="urn:microsoft.com/office/officeart/2005/8/layout/default"/>
    <dgm:cxn modelId="{201867B5-A3CB-41B0-8770-2A5323AE2B8C}" type="presParOf" srcId="{A22EBADE-498C-4CF9-994F-A197A58B5D39}" destId="{DB2AF6EE-7602-4E76-9C33-CA6D893C56B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2ADEA-92AD-4B95-8A31-16590F9B2F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764D4-D4D5-464B-8392-D31DEB74A48C}">
      <dgm:prSet phldrT="[Texto]"/>
      <dgm:spPr>
        <a:noFill/>
        <a:ln>
          <a:solidFill>
            <a:srgbClr val="13048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2.219</a:t>
          </a:r>
        </a:p>
        <a:p>
          <a:r>
            <a:rPr lang="en-US" dirty="0">
              <a:solidFill>
                <a:schemeClr val="tx1"/>
              </a:solidFill>
            </a:rPr>
            <a:t>Redes </a:t>
          </a:r>
          <a:r>
            <a:rPr lang="en-US" dirty="0" err="1">
              <a:solidFill>
                <a:schemeClr val="tx1"/>
              </a:solidFill>
            </a:rPr>
            <a:t>Municipais</a:t>
          </a:r>
          <a:endParaRPr lang="en-US" dirty="0">
            <a:solidFill>
              <a:schemeClr val="tx1"/>
            </a:solidFill>
          </a:endParaRPr>
        </a:p>
      </dgm:t>
    </dgm:pt>
    <dgm:pt modelId="{F88CBB32-0323-4B83-B17E-22D5341D76CD}" type="parTrans" cxnId="{C32243E6-5754-49B5-AC6A-A824DFC04BB6}">
      <dgm:prSet/>
      <dgm:spPr/>
      <dgm:t>
        <a:bodyPr/>
        <a:lstStyle/>
        <a:p>
          <a:endParaRPr lang="en-US"/>
        </a:p>
      </dgm:t>
    </dgm:pt>
    <dgm:pt modelId="{896CE0F2-7D03-4234-BB4A-6FF5DA1E9503}" type="sibTrans" cxnId="{C32243E6-5754-49B5-AC6A-A824DFC04BB6}">
      <dgm:prSet/>
      <dgm:spPr/>
      <dgm:t>
        <a:bodyPr/>
        <a:lstStyle/>
        <a:p>
          <a:endParaRPr lang="en-US"/>
        </a:p>
      </dgm:t>
    </dgm:pt>
    <dgm:pt modelId="{A22EBADE-498C-4CF9-994F-A197A58B5D39}" type="pres">
      <dgm:prSet presAssocID="{F7A2ADEA-92AD-4B95-8A31-16590F9B2F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2AF6EE-7602-4E76-9C33-CA6D893C56B7}" type="pres">
      <dgm:prSet presAssocID="{844764D4-D4D5-464B-8392-D31DEB74A48C}" presName="node" presStyleLbl="node1" presStyleIdx="0" presStyleCnt="1" custScaleX="112035" custLinFactX="-10970" custLinFactNeighborX="-100000" custLinFactNeighborY="-228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320562-BF5A-4807-941C-A7644FF281D5}" type="presOf" srcId="{844764D4-D4D5-464B-8392-D31DEB74A48C}" destId="{DB2AF6EE-7602-4E76-9C33-CA6D893C56B7}" srcOrd="0" destOrd="0" presId="urn:microsoft.com/office/officeart/2005/8/layout/default"/>
    <dgm:cxn modelId="{E86F6921-565F-4C9D-AA66-AE63D5ACCE66}" type="presOf" srcId="{F7A2ADEA-92AD-4B95-8A31-16590F9B2F01}" destId="{A22EBADE-498C-4CF9-994F-A197A58B5D39}" srcOrd="0" destOrd="0" presId="urn:microsoft.com/office/officeart/2005/8/layout/default"/>
    <dgm:cxn modelId="{C32243E6-5754-49B5-AC6A-A824DFC04BB6}" srcId="{F7A2ADEA-92AD-4B95-8A31-16590F9B2F01}" destId="{844764D4-D4D5-464B-8392-D31DEB74A48C}" srcOrd="0" destOrd="0" parTransId="{F88CBB32-0323-4B83-B17E-22D5341D76CD}" sibTransId="{896CE0F2-7D03-4234-BB4A-6FF5DA1E9503}"/>
    <dgm:cxn modelId="{2368E8C6-589B-4F27-9B36-ABE319A29951}" type="presParOf" srcId="{A22EBADE-498C-4CF9-994F-A197A58B5D39}" destId="{DB2AF6EE-7602-4E76-9C33-CA6D893C56B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A2ADEA-92AD-4B95-8A31-16590F9B2F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764D4-D4D5-464B-8392-D31DEB74A48C}">
      <dgm:prSet phldrT="[Texto]"/>
      <dgm:spPr>
        <a:noFill/>
        <a:ln>
          <a:solidFill>
            <a:srgbClr val="13048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18.739</a:t>
          </a:r>
        </a:p>
        <a:p>
          <a:r>
            <a:rPr lang="en-US" dirty="0">
              <a:solidFill>
                <a:schemeClr val="tx1"/>
              </a:solidFill>
            </a:rPr>
            <a:t>Rede </a:t>
          </a:r>
          <a:r>
            <a:rPr lang="en-US" dirty="0" err="1">
              <a:solidFill>
                <a:schemeClr val="tx1"/>
              </a:solidFill>
            </a:rPr>
            <a:t>Estadual</a:t>
          </a:r>
          <a:endParaRPr lang="en-US" dirty="0">
            <a:solidFill>
              <a:schemeClr val="tx1"/>
            </a:solidFill>
          </a:endParaRPr>
        </a:p>
      </dgm:t>
    </dgm:pt>
    <dgm:pt modelId="{F88CBB32-0323-4B83-B17E-22D5341D76CD}" type="parTrans" cxnId="{C32243E6-5754-49B5-AC6A-A824DFC04BB6}">
      <dgm:prSet/>
      <dgm:spPr/>
      <dgm:t>
        <a:bodyPr/>
        <a:lstStyle/>
        <a:p>
          <a:endParaRPr lang="en-US"/>
        </a:p>
      </dgm:t>
    </dgm:pt>
    <dgm:pt modelId="{896CE0F2-7D03-4234-BB4A-6FF5DA1E9503}" type="sibTrans" cxnId="{C32243E6-5754-49B5-AC6A-A824DFC04BB6}">
      <dgm:prSet/>
      <dgm:spPr/>
      <dgm:t>
        <a:bodyPr/>
        <a:lstStyle/>
        <a:p>
          <a:endParaRPr lang="en-US"/>
        </a:p>
      </dgm:t>
    </dgm:pt>
    <dgm:pt modelId="{A22EBADE-498C-4CF9-994F-A197A58B5D39}" type="pres">
      <dgm:prSet presAssocID="{F7A2ADEA-92AD-4B95-8A31-16590F9B2F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2AF6EE-7602-4E76-9C33-CA6D893C56B7}" type="pres">
      <dgm:prSet presAssocID="{844764D4-D4D5-464B-8392-D31DEB74A48C}" presName="node" presStyleLbl="node1" presStyleIdx="0" presStyleCnt="1" custScaleX="90417" custScaleY="84093" custLinFactNeighborX="-96098" custLinFactNeighborY="878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724D98-385F-48E1-93F3-5DDC143CC60C}" type="presOf" srcId="{F7A2ADEA-92AD-4B95-8A31-16590F9B2F01}" destId="{A22EBADE-498C-4CF9-994F-A197A58B5D39}" srcOrd="0" destOrd="0" presId="urn:microsoft.com/office/officeart/2005/8/layout/default"/>
    <dgm:cxn modelId="{C32243E6-5754-49B5-AC6A-A824DFC04BB6}" srcId="{F7A2ADEA-92AD-4B95-8A31-16590F9B2F01}" destId="{844764D4-D4D5-464B-8392-D31DEB74A48C}" srcOrd="0" destOrd="0" parTransId="{F88CBB32-0323-4B83-B17E-22D5341D76CD}" sibTransId="{896CE0F2-7D03-4234-BB4A-6FF5DA1E9503}"/>
    <dgm:cxn modelId="{87C965D5-AEC5-401A-A65D-4E51580C25B5}" type="presOf" srcId="{844764D4-D4D5-464B-8392-D31DEB74A48C}" destId="{DB2AF6EE-7602-4E76-9C33-CA6D893C56B7}" srcOrd="0" destOrd="0" presId="urn:microsoft.com/office/officeart/2005/8/layout/default"/>
    <dgm:cxn modelId="{ADE7BCBE-AB7A-4AF4-9137-6D9448391DC2}" type="presParOf" srcId="{A22EBADE-498C-4CF9-994F-A197A58B5D39}" destId="{DB2AF6EE-7602-4E76-9C33-CA6D893C56B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5DE98C-C801-4D4B-AD79-EC3F7BCAABC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F5F08C-1D19-4579-8D84-2E8B65A82F60}">
      <dgm:prSet phldrT="[Texto]" custT="1"/>
      <dgm:spPr/>
      <dgm:t>
        <a:bodyPr/>
        <a:lstStyle/>
        <a:p>
          <a:r>
            <a:rPr lang="pt-BR" sz="1200" dirty="0" smtClean="0"/>
            <a:t>Novo Ensino Médio</a:t>
          </a:r>
          <a:endParaRPr lang="pt-BR" sz="1200" dirty="0"/>
        </a:p>
      </dgm:t>
    </dgm:pt>
    <dgm:pt modelId="{5D4908BD-63AE-468E-934F-3E56A17F2C0E}" type="parTrans" cxnId="{948C7420-9F73-4920-8123-CB6B29C69D8A}">
      <dgm:prSet/>
      <dgm:spPr/>
      <dgm:t>
        <a:bodyPr/>
        <a:lstStyle/>
        <a:p>
          <a:endParaRPr lang="pt-BR" sz="1200"/>
        </a:p>
      </dgm:t>
    </dgm:pt>
    <dgm:pt modelId="{B2609540-99D2-4F20-9CB5-AB7E121DD38E}" type="sibTrans" cxnId="{948C7420-9F73-4920-8123-CB6B29C69D8A}">
      <dgm:prSet/>
      <dgm:spPr/>
      <dgm:t>
        <a:bodyPr/>
        <a:lstStyle/>
        <a:p>
          <a:endParaRPr lang="pt-BR" sz="1200"/>
        </a:p>
      </dgm:t>
    </dgm:pt>
    <dgm:pt modelId="{4D230E81-602C-46AE-B51E-957DF336CD76}">
      <dgm:prSet phldrT="[Texto]" custT="1"/>
      <dgm:spPr/>
      <dgm:t>
        <a:bodyPr/>
        <a:lstStyle/>
        <a:p>
          <a:r>
            <a:rPr lang="pt-BR" sz="1200" dirty="0" smtClean="0"/>
            <a:t>Adesão ao Programa 2018</a:t>
          </a:r>
          <a:endParaRPr lang="pt-BR" sz="1200" dirty="0"/>
        </a:p>
      </dgm:t>
    </dgm:pt>
    <dgm:pt modelId="{EF37BE69-1775-4E97-9DAD-309516C48BA8}" type="parTrans" cxnId="{16DBB197-A9EF-428F-88BF-DBA404E50818}">
      <dgm:prSet/>
      <dgm:spPr/>
      <dgm:t>
        <a:bodyPr/>
        <a:lstStyle/>
        <a:p>
          <a:endParaRPr lang="pt-BR" sz="1200"/>
        </a:p>
      </dgm:t>
    </dgm:pt>
    <dgm:pt modelId="{FD95E099-A2E3-4F7A-8330-025193905A5B}" type="sibTrans" cxnId="{16DBB197-A9EF-428F-88BF-DBA404E50818}">
      <dgm:prSet/>
      <dgm:spPr/>
      <dgm:t>
        <a:bodyPr/>
        <a:lstStyle/>
        <a:p>
          <a:endParaRPr lang="pt-BR" sz="1200"/>
        </a:p>
      </dgm:t>
    </dgm:pt>
    <dgm:pt modelId="{ACC1F6D9-931A-44F2-8817-555AE1FD92C5}">
      <dgm:prSet phldrT="[Texto]" custT="1"/>
      <dgm:spPr/>
      <dgm:t>
        <a:bodyPr/>
        <a:lstStyle/>
        <a:p>
          <a:r>
            <a:rPr lang="pt-BR" sz="1200" dirty="0" smtClean="0"/>
            <a:t>DRC- 2019</a:t>
          </a:r>
          <a:endParaRPr lang="pt-BR" sz="1200" dirty="0"/>
        </a:p>
      </dgm:t>
    </dgm:pt>
    <dgm:pt modelId="{833D2856-0CDE-4738-8834-0AE879611CF4}" type="parTrans" cxnId="{15D47C2B-FF4C-40D2-95C5-3503C3E034D0}">
      <dgm:prSet/>
      <dgm:spPr/>
      <dgm:t>
        <a:bodyPr/>
        <a:lstStyle/>
        <a:p>
          <a:endParaRPr lang="pt-BR" sz="1200"/>
        </a:p>
      </dgm:t>
    </dgm:pt>
    <dgm:pt modelId="{020A22EE-FC2F-4579-BE5C-ACE4AA71511E}" type="sibTrans" cxnId="{15D47C2B-FF4C-40D2-95C5-3503C3E034D0}">
      <dgm:prSet/>
      <dgm:spPr/>
      <dgm:t>
        <a:bodyPr/>
        <a:lstStyle/>
        <a:p>
          <a:endParaRPr lang="pt-BR" sz="1200"/>
        </a:p>
      </dgm:t>
    </dgm:pt>
    <dgm:pt modelId="{F8FFF0EC-08E5-4B37-8E0E-B3433296BF28}">
      <dgm:prSet phldrT="[Texto]" custT="1"/>
      <dgm:spPr/>
      <dgm:t>
        <a:bodyPr/>
        <a:lstStyle/>
        <a:p>
          <a:r>
            <a:rPr lang="pt-BR" sz="1200" dirty="0" smtClean="0"/>
            <a:t>Constituição da equipe de redatores, articuladores, coordenadores</a:t>
          </a:r>
          <a:endParaRPr lang="pt-BR" sz="1200" dirty="0"/>
        </a:p>
      </dgm:t>
    </dgm:pt>
    <dgm:pt modelId="{48EEB669-0035-4EDA-B135-5C23E34DB564}" type="parTrans" cxnId="{FDC27DD7-F1F1-4902-A3E6-42788ABF50AE}">
      <dgm:prSet/>
      <dgm:spPr/>
      <dgm:t>
        <a:bodyPr/>
        <a:lstStyle/>
        <a:p>
          <a:endParaRPr lang="pt-BR" sz="1200"/>
        </a:p>
      </dgm:t>
    </dgm:pt>
    <dgm:pt modelId="{90A1D118-5E79-4725-BAAE-4CB77EAFB52A}" type="sibTrans" cxnId="{FDC27DD7-F1F1-4902-A3E6-42788ABF50AE}">
      <dgm:prSet/>
      <dgm:spPr/>
      <dgm:t>
        <a:bodyPr/>
        <a:lstStyle/>
        <a:p>
          <a:endParaRPr lang="pt-BR" sz="1200"/>
        </a:p>
      </dgm:t>
    </dgm:pt>
    <dgm:pt modelId="{0251E374-A5C9-454D-AF63-6047245A6476}">
      <dgm:prSet custT="1"/>
      <dgm:spPr/>
      <dgm:t>
        <a:bodyPr/>
        <a:lstStyle/>
        <a:p>
          <a:r>
            <a:rPr lang="pt-BR" sz="1200" dirty="0" smtClean="0"/>
            <a:t>Implantação de 12 escolas-piloto</a:t>
          </a:r>
          <a:endParaRPr lang="pt-BR" sz="1200" dirty="0"/>
        </a:p>
      </dgm:t>
    </dgm:pt>
    <dgm:pt modelId="{107FD7C5-F6E1-4549-9256-C2400B6AEF9C}" type="parTrans" cxnId="{5218435A-415F-4123-A5AB-A881D143F8E1}">
      <dgm:prSet/>
      <dgm:spPr/>
      <dgm:t>
        <a:bodyPr/>
        <a:lstStyle/>
        <a:p>
          <a:endParaRPr lang="pt-BR" sz="1200"/>
        </a:p>
      </dgm:t>
    </dgm:pt>
    <dgm:pt modelId="{EA9A4FCF-F223-4881-9B7F-AF5C69C5E21C}" type="sibTrans" cxnId="{5218435A-415F-4123-A5AB-A881D143F8E1}">
      <dgm:prSet/>
      <dgm:spPr/>
      <dgm:t>
        <a:bodyPr/>
        <a:lstStyle/>
        <a:p>
          <a:endParaRPr lang="pt-BR" sz="1200"/>
        </a:p>
      </dgm:t>
    </dgm:pt>
    <dgm:pt modelId="{5E45BD9C-910E-4047-9DA0-AA4615FA29AD}">
      <dgm:prSet custT="1"/>
      <dgm:spPr/>
      <dgm:t>
        <a:bodyPr/>
        <a:lstStyle/>
        <a:p>
          <a:r>
            <a:rPr lang="pt-BR" sz="1200" dirty="0" smtClean="0"/>
            <a:t>5  - Regulares</a:t>
          </a:r>
        </a:p>
        <a:p>
          <a:endParaRPr lang="pt-BR" sz="1200" dirty="0"/>
        </a:p>
      </dgm:t>
    </dgm:pt>
    <dgm:pt modelId="{87A4B921-B1CD-47FA-B658-1B30B374CBC9}" type="parTrans" cxnId="{889F6CEE-E4EA-4F72-9A0F-EDBC30A8503E}">
      <dgm:prSet/>
      <dgm:spPr/>
      <dgm:t>
        <a:bodyPr/>
        <a:lstStyle/>
        <a:p>
          <a:endParaRPr lang="pt-BR" sz="1200"/>
        </a:p>
      </dgm:t>
    </dgm:pt>
    <dgm:pt modelId="{3B734824-6C49-479B-9325-C8B1433FB43D}" type="sibTrans" cxnId="{889F6CEE-E4EA-4F72-9A0F-EDBC30A8503E}">
      <dgm:prSet/>
      <dgm:spPr/>
      <dgm:t>
        <a:bodyPr/>
        <a:lstStyle/>
        <a:p>
          <a:endParaRPr lang="pt-BR" sz="1200"/>
        </a:p>
      </dgm:t>
    </dgm:pt>
    <dgm:pt modelId="{63711A3B-E527-4636-8D91-2015D8A30955}">
      <dgm:prSet custT="1"/>
      <dgm:spPr/>
      <dgm:t>
        <a:bodyPr/>
        <a:lstStyle/>
        <a:p>
          <a:r>
            <a:rPr lang="pt-BR" sz="1200" dirty="0" smtClean="0"/>
            <a:t>0</a:t>
          </a:r>
        </a:p>
        <a:p>
          <a:r>
            <a:rPr lang="pt-BR" sz="1200" dirty="0" smtClean="0"/>
            <a:t>Valor fixo: R$ 20.000,00</a:t>
          </a:r>
        </a:p>
        <a:p>
          <a:r>
            <a:rPr lang="pt-BR" sz="1200" dirty="0" smtClean="0"/>
            <a:t>Per capita R$ 170,00</a:t>
          </a:r>
        </a:p>
        <a:p>
          <a:r>
            <a:rPr lang="pt-BR" sz="1200" dirty="0" smtClean="0"/>
            <a:t>1ª Parcela 20%</a:t>
          </a:r>
        </a:p>
        <a:p>
          <a:r>
            <a:rPr lang="pt-BR" sz="1200" dirty="0" smtClean="0"/>
            <a:t>2ª Parcela – 40%   PFC  (Entregar em agosto)</a:t>
          </a:r>
        </a:p>
        <a:p>
          <a:r>
            <a:rPr lang="pt-BR" sz="1200" dirty="0" smtClean="0"/>
            <a:t>3ª Parcela – Aprovação da Matriz (CEE -MT)</a:t>
          </a:r>
        </a:p>
        <a:p>
          <a:endParaRPr lang="pt-BR" sz="1200" dirty="0"/>
        </a:p>
      </dgm:t>
    </dgm:pt>
    <dgm:pt modelId="{016BE2C9-A458-46A3-96D8-3376C4DDA2B8}" type="parTrans" cxnId="{D0FEE70B-2BBB-4E95-ABAA-EB00CBB20A46}">
      <dgm:prSet/>
      <dgm:spPr/>
      <dgm:t>
        <a:bodyPr/>
        <a:lstStyle/>
        <a:p>
          <a:endParaRPr lang="pt-BR" sz="1200"/>
        </a:p>
      </dgm:t>
    </dgm:pt>
    <dgm:pt modelId="{1EABD695-0CE8-4B1C-8D68-A4B4667A0DE5}" type="sibTrans" cxnId="{D0FEE70B-2BBB-4E95-ABAA-EB00CBB20A46}">
      <dgm:prSet/>
      <dgm:spPr/>
      <dgm:t>
        <a:bodyPr/>
        <a:lstStyle/>
        <a:p>
          <a:endParaRPr lang="pt-BR" sz="1200"/>
        </a:p>
      </dgm:t>
    </dgm:pt>
    <dgm:pt modelId="{E062E21E-9061-4538-A947-24133B41F486}">
      <dgm:prSet custT="1"/>
      <dgm:spPr/>
      <dgm:t>
        <a:bodyPr/>
        <a:lstStyle/>
        <a:p>
          <a:r>
            <a:rPr lang="pt-BR" sz="1200" dirty="0" smtClean="0"/>
            <a:t>7 – EMTI (SEM FOMENTO)</a:t>
          </a:r>
          <a:endParaRPr lang="pt-BR" sz="1200" dirty="0"/>
        </a:p>
      </dgm:t>
    </dgm:pt>
    <dgm:pt modelId="{06FBFD6E-E827-4A88-AD75-4AEF22FD1FB6}" type="parTrans" cxnId="{18E74BD7-772A-4CAA-BAE8-96CB4B379D00}">
      <dgm:prSet/>
      <dgm:spPr/>
      <dgm:t>
        <a:bodyPr/>
        <a:lstStyle/>
        <a:p>
          <a:endParaRPr lang="pt-BR" sz="1200"/>
        </a:p>
      </dgm:t>
    </dgm:pt>
    <dgm:pt modelId="{A21A535E-A5E2-42E8-8F09-DB90B2C3D229}" type="sibTrans" cxnId="{18E74BD7-772A-4CAA-BAE8-96CB4B379D00}">
      <dgm:prSet/>
      <dgm:spPr/>
      <dgm:t>
        <a:bodyPr/>
        <a:lstStyle/>
        <a:p>
          <a:endParaRPr lang="pt-BR" sz="1200"/>
        </a:p>
      </dgm:t>
    </dgm:pt>
    <dgm:pt modelId="{84F5D56E-75C2-456A-9B08-9A14245EFEB0}">
      <dgm:prSet custT="1"/>
      <dgm:spPr/>
      <dgm:t>
        <a:bodyPr/>
        <a:lstStyle/>
        <a:p>
          <a:pPr algn="ctr"/>
          <a:r>
            <a:rPr lang="pt-BR" sz="1200" dirty="0" smtClean="0"/>
            <a:t>Elaboração do Plano de Acompanhamento da Proposta de Flexibilização Curricular (PAPFC)</a:t>
          </a:r>
        </a:p>
        <a:p>
          <a:pPr algn="ctr"/>
          <a:r>
            <a:rPr lang="pt-BR" sz="1200" dirty="0" smtClean="0"/>
            <a:t> (PDDE)</a:t>
          </a:r>
          <a:endParaRPr lang="pt-BR" sz="1200" dirty="0"/>
        </a:p>
      </dgm:t>
    </dgm:pt>
    <dgm:pt modelId="{748EDA5B-5AB2-4629-81F1-659A46BBAEA1}" type="parTrans" cxnId="{34C1C976-AC5F-49EA-A10E-C4FE6545DC73}">
      <dgm:prSet/>
      <dgm:spPr/>
      <dgm:t>
        <a:bodyPr/>
        <a:lstStyle/>
        <a:p>
          <a:endParaRPr lang="pt-BR" sz="1200"/>
        </a:p>
      </dgm:t>
    </dgm:pt>
    <dgm:pt modelId="{0130472F-75F9-4F3E-98CA-12242B6987B3}" type="sibTrans" cxnId="{34C1C976-AC5F-49EA-A10E-C4FE6545DC73}">
      <dgm:prSet/>
      <dgm:spPr/>
      <dgm:t>
        <a:bodyPr/>
        <a:lstStyle/>
        <a:p>
          <a:endParaRPr lang="pt-BR" sz="1200"/>
        </a:p>
      </dgm:t>
    </dgm:pt>
    <dgm:pt modelId="{50C9F66A-1358-4DE0-A759-B249EE03F437}" type="pres">
      <dgm:prSet presAssocID="{FF5DE98C-C801-4D4B-AD79-EC3F7BCAABC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B71C54-3FA6-4CB2-BCA3-EEE7277B5876}" type="pres">
      <dgm:prSet presAssocID="{FF5DE98C-C801-4D4B-AD79-EC3F7BCAABCB}" presName="hierFlow" presStyleCnt="0"/>
      <dgm:spPr/>
    </dgm:pt>
    <dgm:pt modelId="{30334F32-CABF-4FED-B896-BC93175555E1}" type="pres">
      <dgm:prSet presAssocID="{FF5DE98C-C801-4D4B-AD79-EC3F7BCAABC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64E675-437E-4F7A-BAB5-0CF34CBD1C3D}" type="pres">
      <dgm:prSet presAssocID="{FAF5F08C-1D19-4579-8D84-2E8B65A82F60}" presName="Name14" presStyleCnt="0"/>
      <dgm:spPr/>
    </dgm:pt>
    <dgm:pt modelId="{72FBF1EE-88E0-4741-9EDA-5158D24BA124}" type="pres">
      <dgm:prSet presAssocID="{FAF5F08C-1D19-4579-8D84-2E8B65A82F60}" presName="level1Shape" presStyleLbl="node0" presStyleIdx="0" presStyleCnt="1" custScaleX="213624" custScaleY="12167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73E442-06A5-41D1-95B9-9C8F94A2C27C}" type="pres">
      <dgm:prSet presAssocID="{FAF5F08C-1D19-4579-8D84-2E8B65A82F60}" presName="hierChild2" presStyleCnt="0"/>
      <dgm:spPr/>
    </dgm:pt>
    <dgm:pt modelId="{3AFE88CE-C123-49DD-8A43-733EA575CF2F}" type="pres">
      <dgm:prSet presAssocID="{EF37BE69-1775-4E97-9DAD-309516C48BA8}" presName="Name19" presStyleLbl="parChTrans1D2" presStyleIdx="0" presStyleCnt="2"/>
      <dgm:spPr/>
      <dgm:t>
        <a:bodyPr/>
        <a:lstStyle/>
        <a:p>
          <a:endParaRPr lang="pt-BR"/>
        </a:p>
      </dgm:t>
    </dgm:pt>
    <dgm:pt modelId="{CFAE32F1-8512-4B6A-9A4A-FA5A85807D08}" type="pres">
      <dgm:prSet presAssocID="{4D230E81-602C-46AE-B51E-957DF336CD76}" presName="Name21" presStyleCnt="0"/>
      <dgm:spPr/>
    </dgm:pt>
    <dgm:pt modelId="{3DD78F4D-F1E4-456C-94AE-1BF5A9CFB28E}" type="pres">
      <dgm:prSet presAssocID="{4D230E81-602C-46AE-B51E-957DF336CD76}" presName="level2Shape" presStyleLbl="node2" presStyleIdx="0" presStyleCnt="2" custScaleX="304038"/>
      <dgm:spPr/>
      <dgm:t>
        <a:bodyPr/>
        <a:lstStyle/>
        <a:p>
          <a:endParaRPr lang="pt-BR"/>
        </a:p>
      </dgm:t>
    </dgm:pt>
    <dgm:pt modelId="{EEF1CDB1-081F-4074-A6AB-5B20A72B556A}" type="pres">
      <dgm:prSet presAssocID="{4D230E81-602C-46AE-B51E-957DF336CD76}" presName="hierChild3" presStyleCnt="0"/>
      <dgm:spPr/>
    </dgm:pt>
    <dgm:pt modelId="{99F14F7F-01C9-47AD-8D47-19128062B723}" type="pres">
      <dgm:prSet presAssocID="{748EDA5B-5AB2-4629-81F1-659A46BBAEA1}" presName="Name19" presStyleLbl="parChTrans1D3" presStyleIdx="0" presStyleCnt="3"/>
      <dgm:spPr/>
      <dgm:t>
        <a:bodyPr/>
        <a:lstStyle/>
        <a:p>
          <a:endParaRPr lang="pt-BR"/>
        </a:p>
      </dgm:t>
    </dgm:pt>
    <dgm:pt modelId="{9BBE1D0B-A7FB-4722-ADDB-E80398403D7B}" type="pres">
      <dgm:prSet presAssocID="{84F5D56E-75C2-456A-9B08-9A14245EFEB0}" presName="Name21" presStyleCnt="0"/>
      <dgm:spPr/>
    </dgm:pt>
    <dgm:pt modelId="{A021FA5C-6DC8-4F36-868E-A5E25B4B2F15}" type="pres">
      <dgm:prSet presAssocID="{84F5D56E-75C2-456A-9B08-9A14245EFEB0}" presName="level2Shape" presStyleLbl="node3" presStyleIdx="0" presStyleCnt="3" custScaleX="329734" custScaleY="303571" custLinFactNeighborX="82396" custLinFactNeighborY="1655"/>
      <dgm:spPr/>
      <dgm:t>
        <a:bodyPr/>
        <a:lstStyle/>
        <a:p>
          <a:endParaRPr lang="pt-BR"/>
        </a:p>
      </dgm:t>
    </dgm:pt>
    <dgm:pt modelId="{0E369534-35B9-47DB-97D6-9C6878D3CA9F}" type="pres">
      <dgm:prSet presAssocID="{84F5D56E-75C2-456A-9B08-9A14245EFEB0}" presName="hierChild3" presStyleCnt="0"/>
      <dgm:spPr/>
    </dgm:pt>
    <dgm:pt modelId="{B9531828-907B-4590-96BA-D99E5496CCDB}" type="pres">
      <dgm:prSet presAssocID="{107FD7C5-F6E1-4549-9256-C2400B6AEF9C}" presName="Name19" presStyleLbl="parChTrans1D3" presStyleIdx="1" presStyleCnt="3"/>
      <dgm:spPr/>
      <dgm:t>
        <a:bodyPr/>
        <a:lstStyle/>
        <a:p>
          <a:endParaRPr lang="pt-BR"/>
        </a:p>
      </dgm:t>
    </dgm:pt>
    <dgm:pt modelId="{2433166A-7083-43A6-B712-BB65523C0515}" type="pres">
      <dgm:prSet presAssocID="{0251E374-A5C9-454D-AF63-6047245A6476}" presName="Name21" presStyleCnt="0"/>
      <dgm:spPr/>
    </dgm:pt>
    <dgm:pt modelId="{288B6A7C-F74C-416D-806E-4025F074544D}" type="pres">
      <dgm:prSet presAssocID="{0251E374-A5C9-454D-AF63-6047245A6476}" presName="level2Shape" presStyleLbl="node3" presStyleIdx="1" presStyleCnt="3" custScaleX="240759"/>
      <dgm:spPr/>
      <dgm:t>
        <a:bodyPr/>
        <a:lstStyle/>
        <a:p>
          <a:endParaRPr lang="pt-BR"/>
        </a:p>
      </dgm:t>
    </dgm:pt>
    <dgm:pt modelId="{86729931-CBAF-4ECC-AC71-AC7ECC0ACEE8}" type="pres">
      <dgm:prSet presAssocID="{0251E374-A5C9-454D-AF63-6047245A6476}" presName="hierChild3" presStyleCnt="0"/>
      <dgm:spPr/>
    </dgm:pt>
    <dgm:pt modelId="{A20B2A31-8894-4138-B933-EC67123F3D81}" type="pres">
      <dgm:prSet presAssocID="{87A4B921-B1CD-47FA-B658-1B30B374CBC9}" presName="Name19" presStyleLbl="parChTrans1D4" presStyleIdx="0" presStyleCnt="3"/>
      <dgm:spPr/>
      <dgm:t>
        <a:bodyPr/>
        <a:lstStyle/>
        <a:p>
          <a:endParaRPr lang="pt-BR"/>
        </a:p>
      </dgm:t>
    </dgm:pt>
    <dgm:pt modelId="{53B9959A-D346-4A16-92E4-B85D456D336C}" type="pres">
      <dgm:prSet presAssocID="{5E45BD9C-910E-4047-9DA0-AA4615FA29AD}" presName="Name21" presStyleCnt="0"/>
      <dgm:spPr/>
    </dgm:pt>
    <dgm:pt modelId="{1D4E6E0B-D53B-45F7-8BBA-0B927AE9B498}" type="pres">
      <dgm:prSet presAssocID="{5E45BD9C-910E-4047-9DA0-AA4615FA29AD}" presName="level2Shape" presStyleLbl="node4" presStyleIdx="0" presStyleCnt="3" custScaleX="310203" custScaleY="145894" custLinFactNeighborX="3163" custLinFactNeighborY="-17701"/>
      <dgm:spPr/>
      <dgm:t>
        <a:bodyPr/>
        <a:lstStyle/>
        <a:p>
          <a:endParaRPr lang="pt-BR"/>
        </a:p>
      </dgm:t>
    </dgm:pt>
    <dgm:pt modelId="{FB1D1C44-7EDF-4F15-B0EB-164307F0E08A}" type="pres">
      <dgm:prSet presAssocID="{5E45BD9C-910E-4047-9DA0-AA4615FA29AD}" presName="hierChild3" presStyleCnt="0"/>
      <dgm:spPr/>
    </dgm:pt>
    <dgm:pt modelId="{8C82A9BD-CE30-42CC-AE93-39E50E4C4AE8}" type="pres">
      <dgm:prSet presAssocID="{016BE2C9-A458-46A3-96D8-3376C4DDA2B8}" presName="Name19" presStyleLbl="parChTrans1D4" presStyleIdx="1" presStyleCnt="3"/>
      <dgm:spPr/>
      <dgm:t>
        <a:bodyPr/>
        <a:lstStyle/>
        <a:p>
          <a:endParaRPr lang="pt-BR"/>
        </a:p>
      </dgm:t>
    </dgm:pt>
    <dgm:pt modelId="{CE72651D-32EF-4010-BAE6-E0849A9A09AD}" type="pres">
      <dgm:prSet presAssocID="{63711A3B-E527-4636-8D91-2015D8A30955}" presName="Name21" presStyleCnt="0"/>
      <dgm:spPr/>
    </dgm:pt>
    <dgm:pt modelId="{B85ACD1C-D805-4934-B8F4-9DEF582A88F7}" type="pres">
      <dgm:prSet presAssocID="{63711A3B-E527-4636-8D91-2015D8A30955}" presName="level2Shape" presStyleLbl="node4" presStyleIdx="1" presStyleCnt="3" custScaleX="529315" custScaleY="318714"/>
      <dgm:spPr/>
      <dgm:t>
        <a:bodyPr/>
        <a:lstStyle/>
        <a:p>
          <a:endParaRPr lang="pt-BR"/>
        </a:p>
      </dgm:t>
    </dgm:pt>
    <dgm:pt modelId="{71FC01F4-5277-4B56-B8E0-9D805C552FD5}" type="pres">
      <dgm:prSet presAssocID="{63711A3B-E527-4636-8D91-2015D8A30955}" presName="hierChild3" presStyleCnt="0"/>
      <dgm:spPr/>
    </dgm:pt>
    <dgm:pt modelId="{29C9903C-493D-401F-9771-5DB77311BC49}" type="pres">
      <dgm:prSet presAssocID="{06FBFD6E-E827-4A88-AD75-4AEF22FD1FB6}" presName="Name19" presStyleLbl="parChTrans1D4" presStyleIdx="2" presStyleCnt="3"/>
      <dgm:spPr/>
      <dgm:t>
        <a:bodyPr/>
        <a:lstStyle/>
        <a:p>
          <a:endParaRPr lang="pt-BR"/>
        </a:p>
      </dgm:t>
    </dgm:pt>
    <dgm:pt modelId="{6607C888-FF13-4A10-8F2E-7AABDA69BD05}" type="pres">
      <dgm:prSet presAssocID="{E062E21E-9061-4538-A947-24133B41F486}" presName="Name21" presStyleCnt="0"/>
      <dgm:spPr/>
    </dgm:pt>
    <dgm:pt modelId="{53CFFE6B-F9CB-4AC0-8C3B-BEB3791BA85C}" type="pres">
      <dgm:prSet presAssocID="{E062E21E-9061-4538-A947-24133B41F486}" presName="level2Shape" presStyleLbl="node4" presStyleIdx="2" presStyleCnt="3" custScaleX="191385" custScaleY="148420"/>
      <dgm:spPr/>
      <dgm:t>
        <a:bodyPr/>
        <a:lstStyle/>
        <a:p>
          <a:endParaRPr lang="pt-BR"/>
        </a:p>
      </dgm:t>
    </dgm:pt>
    <dgm:pt modelId="{70DD7BAC-33C3-4298-AFBC-0632B922401F}" type="pres">
      <dgm:prSet presAssocID="{E062E21E-9061-4538-A947-24133B41F486}" presName="hierChild3" presStyleCnt="0"/>
      <dgm:spPr/>
    </dgm:pt>
    <dgm:pt modelId="{83B8E3D1-CB9F-4D5B-9A48-5A4AA48D54AA}" type="pres">
      <dgm:prSet presAssocID="{833D2856-0CDE-4738-8834-0AE879611CF4}" presName="Name19" presStyleLbl="parChTrans1D2" presStyleIdx="1" presStyleCnt="2"/>
      <dgm:spPr/>
      <dgm:t>
        <a:bodyPr/>
        <a:lstStyle/>
        <a:p>
          <a:endParaRPr lang="pt-BR"/>
        </a:p>
      </dgm:t>
    </dgm:pt>
    <dgm:pt modelId="{6A2B18BA-AE2A-4442-94AA-CBB03BED68AF}" type="pres">
      <dgm:prSet presAssocID="{ACC1F6D9-931A-44F2-8817-555AE1FD92C5}" presName="Name21" presStyleCnt="0"/>
      <dgm:spPr/>
    </dgm:pt>
    <dgm:pt modelId="{6CDD3480-2167-42FE-B5FD-C4B66A14A8C7}" type="pres">
      <dgm:prSet presAssocID="{ACC1F6D9-931A-44F2-8817-555AE1FD92C5}" presName="level2Shape" presStyleLbl="node2" presStyleIdx="1" presStyleCnt="2" custScaleX="229453"/>
      <dgm:spPr/>
      <dgm:t>
        <a:bodyPr/>
        <a:lstStyle/>
        <a:p>
          <a:endParaRPr lang="pt-BR"/>
        </a:p>
      </dgm:t>
    </dgm:pt>
    <dgm:pt modelId="{766943C6-412C-4248-A067-B7B9B9D3CC03}" type="pres">
      <dgm:prSet presAssocID="{ACC1F6D9-931A-44F2-8817-555AE1FD92C5}" presName="hierChild3" presStyleCnt="0"/>
      <dgm:spPr/>
    </dgm:pt>
    <dgm:pt modelId="{B12A877B-CC52-479E-80CE-1CD62EC4064F}" type="pres">
      <dgm:prSet presAssocID="{48EEB669-0035-4EDA-B135-5C23E34DB564}" presName="Name19" presStyleLbl="parChTrans1D3" presStyleIdx="2" presStyleCnt="3"/>
      <dgm:spPr/>
      <dgm:t>
        <a:bodyPr/>
        <a:lstStyle/>
        <a:p>
          <a:endParaRPr lang="pt-BR"/>
        </a:p>
      </dgm:t>
    </dgm:pt>
    <dgm:pt modelId="{C1849919-59ED-430F-AFAD-1ADC148A3F9B}" type="pres">
      <dgm:prSet presAssocID="{F8FFF0EC-08E5-4B37-8E0E-B3433296BF28}" presName="Name21" presStyleCnt="0"/>
      <dgm:spPr/>
    </dgm:pt>
    <dgm:pt modelId="{1FE98314-190C-4F11-867C-3738F97D1DFB}" type="pres">
      <dgm:prSet presAssocID="{F8FFF0EC-08E5-4B37-8E0E-B3433296BF28}" presName="level2Shape" presStyleLbl="node3" presStyleIdx="2" presStyleCnt="3" custScaleX="296026" custScaleY="241317"/>
      <dgm:spPr/>
      <dgm:t>
        <a:bodyPr/>
        <a:lstStyle/>
        <a:p>
          <a:endParaRPr lang="pt-BR"/>
        </a:p>
      </dgm:t>
    </dgm:pt>
    <dgm:pt modelId="{7D395FA1-500E-48A0-8B2C-49A636E42361}" type="pres">
      <dgm:prSet presAssocID="{F8FFF0EC-08E5-4B37-8E0E-B3433296BF28}" presName="hierChild3" presStyleCnt="0"/>
      <dgm:spPr/>
    </dgm:pt>
    <dgm:pt modelId="{67AEA2CD-8AE1-469C-A63B-8653EFF84CD7}" type="pres">
      <dgm:prSet presAssocID="{FF5DE98C-C801-4D4B-AD79-EC3F7BCAABCB}" presName="bgShapesFlow" presStyleCnt="0"/>
      <dgm:spPr/>
    </dgm:pt>
  </dgm:ptLst>
  <dgm:cxnLst>
    <dgm:cxn modelId="{B78E3E44-456C-48F1-86A1-C16623FE2E9B}" type="presOf" srcId="{84F5D56E-75C2-456A-9B08-9A14245EFEB0}" destId="{A021FA5C-6DC8-4F36-868E-A5E25B4B2F15}" srcOrd="0" destOrd="0" presId="urn:microsoft.com/office/officeart/2005/8/layout/hierarchy6"/>
    <dgm:cxn modelId="{34C1C976-AC5F-49EA-A10E-C4FE6545DC73}" srcId="{4D230E81-602C-46AE-B51E-957DF336CD76}" destId="{84F5D56E-75C2-456A-9B08-9A14245EFEB0}" srcOrd="0" destOrd="0" parTransId="{748EDA5B-5AB2-4629-81F1-659A46BBAEA1}" sibTransId="{0130472F-75F9-4F3E-98CA-12242B6987B3}"/>
    <dgm:cxn modelId="{581B9919-76CF-4FF1-BCF7-E797EFCF0BBF}" type="presOf" srcId="{4D230E81-602C-46AE-B51E-957DF336CD76}" destId="{3DD78F4D-F1E4-456C-94AE-1BF5A9CFB28E}" srcOrd="0" destOrd="0" presId="urn:microsoft.com/office/officeart/2005/8/layout/hierarchy6"/>
    <dgm:cxn modelId="{35FDFB0D-D183-46B8-8609-B1B76B14DC13}" type="presOf" srcId="{F8FFF0EC-08E5-4B37-8E0E-B3433296BF28}" destId="{1FE98314-190C-4F11-867C-3738F97D1DFB}" srcOrd="0" destOrd="0" presId="urn:microsoft.com/office/officeart/2005/8/layout/hierarchy6"/>
    <dgm:cxn modelId="{7AE9C5F2-E1B9-40FB-B6F8-1F70AB952796}" type="presOf" srcId="{FF5DE98C-C801-4D4B-AD79-EC3F7BCAABCB}" destId="{50C9F66A-1358-4DE0-A759-B249EE03F437}" srcOrd="0" destOrd="0" presId="urn:microsoft.com/office/officeart/2005/8/layout/hierarchy6"/>
    <dgm:cxn modelId="{3B6E662D-53AF-4064-B59D-6D0621199E16}" type="presOf" srcId="{EF37BE69-1775-4E97-9DAD-309516C48BA8}" destId="{3AFE88CE-C123-49DD-8A43-733EA575CF2F}" srcOrd="0" destOrd="0" presId="urn:microsoft.com/office/officeart/2005/8/layout/hierarchy6"/>
    <dgm:cxn modelId="{F044020A-09A4-4305-B6F0-72CBCBB072B2}" type="presOf" srcId="{833D2856-0CDE-4738-8834-0AE879611CF4}" destId="{83B8E3D1-CB9F-4D5B-9A48-5A4AA48D54AA}" srcOrd="0" destOrd="0" presId="urn:microsoft.com/office/officeart/2005/8/layout/hierarchy6"/>
    <dgm:cxn modelId="{D19375B4-297D-4106-A159-CE67F673082B}" type="presOf" srcId="{63711A3B-E527-4636-8D91-2015D8A30955}" destId="{B85ACD1C-D805-4934-B8F4-9DEF582A88F7}" srcOrd="0" destOrd="0" presId="urn:microsoft.com/office/officeart/2005/8/layout/hierarchy6"/>
    <dgm:cxn modelId="{1AB5A6D1-15C7-42D3-AE69-D9CE3A270E9D}" type="presOf" srcId="{ACC1F6D9-931A-44F2-8817-555AE1FD92C5}" destId="{6CDD3480-2167-42FE-B5FD-C4B66A14A8C7}" srcOrd="0" destOrd="0" presId="urn:microsoft.com/office/officeart/2005/8/layout/hierarchy6"/>
    <dgm:cxn modelId="{A7B77A5E-A8E0-4E8E-BE98-84513D4CD6B6}" type="presOf" srcId="{016BE2C9-A458-46A3-96D8-3376C4DDA2B8}" destId="{8C82A9BD-CE30-42CC-AE93-39E50E4C4AE8}" srcOrd="0" destOrd="0" presId="urn:microsoft.com/office/officeart/2005/8/layout/hierarchy6"/>
    <dgm:cxn modelId="{DF487C4C-BCDE-43BF-A025-3C8467C470DF}" type="presOf" srcId="{06FBFD6E-E827-4A88-AD75-4AEF22FD1FB6}" destId="{29C9903C-493D-401F-9771-5DB77311BC49}" srcOrd="0" destOrd="0" presId="urn:microsoft.com/office/officeart/2005/8/layout/hierarchy6"/>
    <dgm:cxn modelId="{948C7420-9F73-4920-8123-CB6B29C69D8A}" srcId="{FF5DE98C-C801-4D4B-AD79-EC3F7BCAABCB}" destId="{FAF5F08C-1D19-4579-8D84-2E8B65A82F60}" srcOrd="0" destOrd="0" parTransId="{5D4908BD-63AE-468E-934F-3E56A17F2C0E}" sibTransId="{B2609540-99D2-4F20-9CB5-AB7E121DD38E}"/>
    <dgm:cxn modelId="{16DBB197-A9EF-428F-88BF-DBA404E50818}" srcId="{FAF5F08C-1D19-4579-8D84-2E8B65A82F60}" destId="{4D230E81-602C-46AE-B51E-957DF336CD76}" srcOrd="0" destOrd="0" parTransId="{EF37BE69-1775-4E97-9DAD-309516C48BA8}" sibTransId="{FD95E099-A2E3-4F7A-8330-025193905A5B}"/>
    <dgm:cxn modelId="{889F6CEE-E4EA-4F72-9A0F-EDBC30A8503E}" srcId="{0251E374-A5C9-454D-AF63-6047245A6476}" destId="{5E45BD9C-910E-4047-9DA0-AA4615FA29AD}" srcOrd="0" destOrd="0" parTransId="{87A4B921-B1CD-47FA-B658-1B30B374CBC9}" sibTransId="{3B734824-6C49-479B-9325-C8B1433FB43D}"/>
    <dgm:cxn modelId="{FDC27DD7-F1F1-4902-A3E6-42788ABF50AE}" srcId="{ACC1F6D9-931A-44F2-8817-555AE1FD92C5}" destId="{F8FFF0EC-08E5-4B37-8E0E-B3433296BF28}" srcOrd="0" destOrd="0" parTransId="{48EEB669-0035-4EDA-B135-5C23E34DB564}" sibTransId="{90A1D118-5E79-4725-BAAE-4CB77EAFB52A}"/>
    <dgm:cxn modelId="{3DE8290A-EECB-4DA5-B3D2-AB3A2B55EB0D}" type="presOf" srcId="{E062E21E-9061-4538-A947-24133B41F486}" destId="{53CFFE6B-F9CB-4AC0-8C3B-BEB3791BA85C}" srcOrd="0" destOrd="0" presId="urn:microsoft.com/office/officeart/2005/8/layout/hierarchy6"/>
    <dgm:cxn modelId="{D0FEE70B-2BBB-4E95-ABAA-EB00CBB20A46}" srcId="{5E45BD9C-910E-4047-9DA0-AA4615FA29AD}" destId="{63711A3B-E527-4636-8D91-2015D8A30955}" srcOrd="0" destOrd="0" parTransId="{016BE2C9-A458-46A3-96D8-3376C4DDA2B8}" sibTransId="{1EABD695-0CE8-4B1C-8D68-A4B4667A0DE5}"/>
    <dgm:cxn modelId="{D2F87849-48A1-422A-98C8-EFEA147F0619}" type="presOf" srcId="{0251E374-A5C9-454D-AF63-6047245A6476}" destId="{288B6A7C-F74C-416D-806E-4025F074544D}" srcOrd="0" destOrd="0" presId="urn:microsoft.com/office/officeart/2005/8/layout/hierarchy6"/>
    <dgm:cxn modelId="{C42FF74E-1ED0-46D0-90CD-93FB1D21A9BC}" type="presOf" srcId="{48EEB669-0035-4EDA-B135-5C23E34DB564}" destId="{B12A877B-CC52-479E-80CE-1CD62EC4064F}" srcOrd="0" destOrd="0" presId="urn:microsoft.com/office/officeart/2005/8/layout/hierarchy6"/>
    <dgm:cxn modelId="{91A1EF39-4E07-4E0C-99B7-68E6A8E2796F}" type="presOf" srcId="{FAF5F08C-1D19-4579-8D84-2E8B65A82F60}" destId="{72FBF1EE-88E0-4741-9EDA-5158D24BA124}" srcOrd="0" destOrd="0" presId="urn:microsoft.com/office/officeart/2005/8/layout/hierarchy6"/>
    <dgm:cxn modelId="{15D47C2B-FF4C-40D2-95C5-3503C3E034D0}" srcId="{FAF5F08C-1D19-4579-8D84-2E8B65A82F60}" destId="{ACC1F6D9-931A-44F2-8817-555AE1FD92C5}" srcOrd="1" destOrd="0" parTransId="{833D2856-0CDE-4738-8834-0AE879611CF4}" sibTransId="{020A22EE-FC2F-4579-BE5C-ACE4AA71511E}"/>
    <dgm:cxn modelId="{18E74BD7-772A-4CAA-BAE8-96CB4B379D00}" srcId="{0251E374-A5C9-454D-AF63-6047245A6476}" destId="{E062E21E-9061-4538-A947-24133B41F486}" srcOrd="1" destOrd="0" parTransId="{06FBFD6E-E827-4A88-AD75-4AEF22FD1FB6}" sibTransId="{A21A535E-A5E2-42E8-8F09-DB90B2C3D229}"/>
    <dgm:cxn modelId="{8B769C3B-E88A-4831-AEDE-DD042F1B6BF9}" type="presOf" srcId="{748EDA5B-5AB2-4629-81F1-659A46BBAEA1}" destId="{99F14F7F-01C9-47AD-8D47-19128062B723}" srcOrd="0" destOrd="0" presId="urn:microsoft.com/office/officeart/2005/8/layout/hierarchy6"/>
    <dgm:cxn modelId="{5218435A-415F-4123-A5AB-A881D143F8E1}" srcId="{4D230E81-602C-46AE-B51E-957DF336CD76}" destId="{0251E374-A5C9-454D-AF63-6047245A6476}" srcOrd="1" destOrd="0" parTransId="{107FD7C5-F6E1-4549-9256-C2400B6AEF9C}" sibTransId="{EA9A4FCF-F223-4881-9B7F-AF5C69C5E21C}"/>
    <dgm:cxn modelId="{BB2AC0DB-41FE-4D39-89F2-37A3CF4CBCD7}" type="presOf" srcId="{107FD7C5-F6E1-4549-9256-C2400B6AEF9C}" destId="{B9531828-907B-4590-96BA-D99E5496CCDB}" srcOrd="0" destOrd="0" presId="urn:microsoft.com/office/officeart/2005/8/layout/hierarchy6"/>
    <dgm:cxn modelId="{CBBD4D20-FD87-494B-9676-910E5E3EAAA2}" type="presOf" srcId="{87A4B921-B1CD-47FA-B658-1B30B374CBC9}" destId="{A20B2A31-8894-4138-B933-EC67123F3D81}" srcOrd="0" destOrd="0" presId="urn:microsoft.com/office/officeart/2005/8/layout/hierarchy6"/>
    <dgm:cxn modelId="{96C797FF-9572-4551-9557-18A60679CEE5}" type="presOf" srcId="{5E45BD9C-910E-4047-9DA0-AA4615FA29AD}" destId="{1D4E6E0B-D53B-45F7-8BBA-0B927AE9B498}" srcOrd="0" destOrd="0" presId="urn:microsoft.com/office/officeart/2005/8/layout/hierarchy6"/>
    <dgm:cxn modelId="{49283DF9-A8B9-4541-944D-19B203AEA7F0}" type="presParOf" srcId="{50C9F66A-1358-4DE0-A759-B249EE03F437}" destId="{42B71C54-3FA6-4CB2-BCA3-EEE7277B5876}" srcOrd="0" destOrd="0" presId="urn:microsoft.com/office/officeart/2005/8/layout/hierarchy6"/>
    <dgm:cxn modelId="{F556B8DC-4134-4E17-BD79-C4B12CE4F18C}" type="presParOf" srcId="{42B71C54-3FA6-4CB2-BCA3-EEE7277B5876}" destId="{30334F32-CABF-4FED-B896-BC93175555E1}" srcOrd="0" destOrd="0" presId="urn:microsoft.com/office/officeart/2005/8/layout/hierarchy6"/>
    <dgm:cxn modelId="{CB0BA56C-1946-4083-A0A1-462A37413A29}" type="presParOf" srcId="{30334F32-CABF-4FED-B896-BC93175555E1}" destId="{1564E675-437E-4F7A-BAB5-0CF34CBD1C3D}" srcOrd="0" destOrd="0" presId="urn:microsoft.com/office/officeart/2005/8/layout/hierarchy6"/>
    <dgm:cxn modelId="{578BE72C-C6D6-4F9F-844C-9EF1EA91F001}" type="presParOf" srcId="{1564E675-437E-4F7A-BAB5-0CF34CBD1C3D}" destId="{72FBF1EE-88E0-4741-9EDA-5158D24BA124}" srcOrd="0" destOrd="0" presId="urn:microsoft.com/office/officeart/2005/8/layout/hierarchy6"/>
    <dgm:cxn modelId="{8AF81E16-599F-4F04-902F-CB3BFDCFA8E7}" type="presParOf" srcId="{1564E675-437E-4F7A-BAB5-0CF34CBD1C3D}" destId="{1573E442-06A5-41D1-95B9-9C8F94A2C27C}" srcOrd="1" destOrd="0" presId="urn:microsoft.com/office/officeart/2005/8/layout/hierarchy6"/>
    <dgm:cxn modelId="{B7CA3318-CC7B-4F50-9452-F672C2299F24}" type="presParOf" srcId="{1573E442-06A5-41D1-95B9-9C8F94A2C27C}" destId="{3AFE88CE-C123-49DD-8A43-733EA575CF2F}" srcOrd="0" destOrd="0" presId="urn:microsoft.com/office/officeart/2005/8/layout/hierarchy6"/>
    <dgm:cxn modelId="{7E4F4876-55D6-4031-BFDB-67EB6885DA71}" type="presParOf" srcId="{1573E442-06A5-41D1-95B9-9C8F94A2C27C}" destId="{CFAE32F1-8512-4B6A-9A4A-FA5A85807D08}" srcOrd="1" destOrd="0" presId="urn:microsoft.com/office/officeart/2005/8/layout/hierarchy6"/>
    <dgm:cxn modelId="{E7B56645-A8ED-4C2D-985E-12DF7F4519BD}" type="presParOf" srcId="{CFAE32F1-8512-4B6A-9A4A-FA5A85807D08}" destId="{3DD78F4D-F1E4-456C-94AE-1BF5A9CFB28E}" srcOrd="0" destOrd="0" presId="urn:microsoft.com/office/officeart/2005/8/layout/hierarchy6"/>
    <dgm:cxn modelId="{21B88C42-2CB1-45DF-B7F8-766CA2ED659A}" type="presParOf" srcId="{CFAE32F1-8512-4B6A-9A4A-FA5A85807D08}" destId="{EEF1CDB1-081F-4074-A6AB-5B20A72B556A}" srcOrd="1" destOrd="0" presId="urn:microsoft.com/office/officeart/2005/8/layout/hierarchy6"/>
    <dgm:cxn modelId="{B1A1BFA6-959E-4AC0-8A23-4E8EB8259953}" type="presParOf" srcId="{EEF1CDB1-081F-4074-A6AB-5B20A72B556A}" destId="{99F14F7F-01C9-47AD-8D47-19128062B723}" srcOrd="0" destOrd="0" presId="urn:microsoft.com/office/officeart/2005/8/layout/hierarchy6"/>
    <dgm:cxn modelId="{8202FF07-3832-4206-8B27-4F3F92D9B8B0}" type="presParOf" srcId="{EEF1CDB1-081F-4074-A6AB-5B20A72B556A}" destId="{9BBE1D0B-A7FB-4722-ADDB-E80398403D7B}" srcOrd="1" destOrd="0" presId="urn:microsoft.com/office/officeart/2005/8/layout/hierarchy6"/>
    <dgm:cxn modelId="{50E196D6-841B-4D70-9783-239E75562DE5}" type="presParOf" srcId="{9BBE1D0B-A7FB-4722-ADDB-E80398403D7B}" destId="{A021FA5C-6DC8-4F36-868E-A5E25B4B2F15}" srcOrd="0" destOrd="0" presId="urn:microsoft.com/office/officeart/2005/8/layout/hierarchy6"/>
    <dgm:cxn modelId="{5EDAA442-FA1F-412E-81AB-5C451D0A471B}" type="presParOf" srcId="{9BBE1D0B-A7FB-4722-ADDB-E80398403D7B}" destId="{0E369534-35B9-47DB-97D6-9C6878D3CA9F}" srcOrd="1" destOrd="0" presId="urn:microsoft.com/office/officeart/2005/8/layout/hierarchy6"/>
    <dgm:cxn modelId="{12183DEB-B75F-429D-9DEE-E70B05885368}" type="presParOf" srcId="{EEF1CDB1-081F-4074-A6AB-5B20A72B556A}" destId="{B9531828-907B-4590-96BA-D99E5496CCDB}" srcOrd="2" destOrd="0" presId="urn:microsoft.com/office/officeart/2005/8/layout/hierarchy6"/>
    <dgm:cxn modelId="{3F139C47-223A-48C9-A66C-D31A4A1DC010}" type="presParOf" srcId="{EEF1CDB1-081F-4074-A6AB-5B20A72B556A}" destId="{2433166A-7083-43A6-B712-BB65523C0515}" srcOrd="3" destOrd="0" presId="urn:microsoft.com/office/officeart/2005/8/layout/hierarchy6"/>
    <dgm:cxn modelId="{0B5DB28F-6BF6-47DA-98A8-A2A1330A49E3}" type="presParOf" srcId="{2433166A-7083-43A6-B712-BB65523C0515}" destId="{288B6A7C-F74C-416D-806E-4025F074544D}" srcOrd="0" destOrd="0" presId="urn:microsoft.com/office/officeart/2005/8/layout/hierarchy6"/>
    <dgm:cxn modelId="{FA590BD1-AFFB-4539-9A6F-0442AB0F4DB0}" type="presParOf" srcId="{2433166A-7083-43A6-B712-BB65523C0515}" destId="{86729931-CBAF-4ECC-AC71-AC7ECC0ACEE8}" srcOrd="1" destOrd="0" presId="urn:microsoft.com/office/officeart/2005/8/layout/hierarchy6"/>
    <dgm:cxn modelId="{1A808565-B66B-4A5A-8FD1-F8ECE045E418}" type="presParOf" srcId="{86729931-CBAF-4ECC-AC71-AC7ECC0ACEE8}" destId="{A20B2A31-8894-4138-B933-EC67123F3D81}" srcOrd="0" destOrd="0" presId="urn:microsoft.com/office/officeart/2005/8/layout/hierarchy6"/>
    <dgm:cxn modelId="{F63FAB6C-DDD3-41AA-B8E2-A7911CBF1AFB}" type="presParOf" srcId="{86729931-CBAF-4ECC-AC71-AC7ECC0ACEE8}" destId="{53B9959A-D346-4A16-92E4-B85D456D336C}" srcOrd="1" destOrd="0" presId="urn:microsoft.com/office/officeart/2005/8/layout/hierarchy6"/>
    <dgm:cxn modelId="{897FBA02-103A-4868-B301-138C9AD1AB23}" type="presParOf" srcId="{53B9959A-D346-4A16-92E4-B85D456D336C}" destId="{1D4E6E0B-D53B-45F7-8BBA-0B927AE9B498}" srcOrd="0" destOrd="0" presId="urn:microsoft.com/office/officeart/2005/8/layout/hierarchy6"/>
    <dgm:cxn modelId="{2E66CDEC-A717-4DA9-8E6A-187E4C3FA68D}" type="presParOf" srcId="{53B9959A-D346-4A16-92E4-B85D456D336C}" destId="{FB1D1C44-7EDF-4F15-B0EB-164307F0E08A}" srcOrd="1" destOrd="0" presId="urn:microsoft.com/office/officeart/2005/8/layout/hierarchy6"/>
    <dgm:cxn modelId="{0AE73606-3928-43DF-AC6E-264B8F390C40}" type="presParOf" srcId="{FB1D1C44-7EDF-4F15-B0EB-164307F0E08A}" destId="{8C82A9BD-CE30-42CC-AE93-39E50E4C4AE8}" srcOrd="0" destOrd="0" presId="urn:microsoft.com/office/officeart/2005/8/layout/hierarchy6"/>
    <dgm:cxn modelId="{CEEC4024-0569-4D32-9EB8-186F9C6E0D96}" type="presParOf" srcId="{FB1D1C44-7EDF-4F15-B0EB-164307F0E08A}" destId="{CE72651D-32EF-4010-BAE6-E0849A9A09AD}" srcOrd="1" destOrd="0" presId="urn:microsoft.com/office/officeart/2005/8/layout/hierarchy6"/>
    <dgm:cxn modelId="{63F902C1-3FA1-434C-894F-D88077A4DC57}" type="presParOf" srcId="{CE72651D-32EF-4010-BAE6-E0849A9A09AD}" destId="{B85ACD1C-D805-4934-B8F4-9DEF582A88F7}" srcOrd="0" destOrd="0" presId="urn:microsoft.com/office/officeart/2005/8/layout/hierarchy6"/>
    <dgm:cxn modelId="{FEAEF6D8-3101-46F0-BC04-2476BFAB1D9E}" type="presParOf" srcId="{CE72651D-32EF-4010-BAE6-E0849A9A09AD}" destId="{71FC01F4-5277-4B56-B8E0-9D805C552FD5}" srcOrd="1" destOrd="0" presId="urn:microsoft.com/office/officeart/2005/8/layout/hierarchy6"/>
    <dgm:cxn modelId="{D25167EF-A69C-4113-B576-A0779071D70C}" type="presParOf" srcId="{86729931-CBAF-4ECC-AC71-AC7ECC0ACEE8}" destId="{29C9903C-493D-401F-9771-5DB77311BC49}" srcOrd="2" destOrd="0" presId="urn:microsoft.com/office/officeart/2005/8/layout/hierarchy6"/>
    <dgm:cxn modelId="{5802F432-2790-4F7C-9AA2-7A78EC570DB9}" type="presParOf" srcId="{86729931-CBAF-4ECC-AC71-AC7ECC0ACEE8}" destId="{6607C888-FF13-4A10-8F2E-7AABDA69BD05}" srcOrd="3" destOrd="0" presId="urn:microsoft.com/office/officeart/2005/8/layout/hierarchy6"/>
    <dgm:cxn modelId="{384E6CDB-3D72-46A8-B0A4-760859654AE7}" type="presParOf" srcId="{6607C888-FF13-4A10-8F2E-7AABDA69BD05}" destId="{53CFFE6B-F9CB-4AC0-8C3B-BEB3791BA85C}" srcOrd="0" destOrd="0" presId="urn:microsoft.com/office/officeart/2005/8/layout/hierarchy6"/>
    <dgm:cxn modelId="{707C0F4C-F2DA-4879-8130-200A7B152594}" type="presParOf" srcId="{6607C888-FF13-4A10-8F2E-7AABDA69BD05}" destId="{70DD7BAC-33C3-4298-AFBC-0632B922401F}" srcOrd="1" destOrd="0" presId="urn:microsoft.com/office/officeart/2005/8/layout/hierarchy6"/>
    <dgm:cxn modelId="{8535E46F-950D-406C-8220-B564CD2D93B8}" type="presParOf" srcId="{1573E442-06A5-41D1-95B9-9C8F94A2C27C}" destId="{83B8E3D1-CB9F-4D5B-9A48-5A4AA48D54AA}" srcOrd="2" destOrd="0" presId="urn:microsoft.com/office/officeart/2005/8/layout/hierarchy6"/>
    <dgm:cxn modelId="{00D43B19-8442-4A45-953E-24532F167836}" type="presParOf" srcId="{1573E442-06A5-41D1-95B9-9C8F94A2C27C}" destId="{6A2B18BA-AE2A-4442-94AA-CBB03BED68AF}" srcOrd="3" destOrd="0" presId="urn:microsoft.com/office/officeart/2005/8/layout/hierarchy6"/>
    <dgm:cxn modelId="{52E59828-9D2F-4D26-803E-F2389F28E5C0}" type="presParOf" srcId="{6A2B18BA-AE2A-4442-94AA-CBB03BED68AF}" destId="{6CDD3480-2167-42FE-B5FD-C4B66A14A8C7}" srcOrd="0" destOrd="0" presId="urn:microsoft.com/office/officeart/2005/8/layout/hierarchy6"/>
    <dgm:cxn modelId="{506E0F3C-F209-4B25-B73C-B813A5AEDB36}" type="presParOf" srcId="{6A2B18BA-AE2A-4442-94AA-CBB03BED68AF}" destId="{766943C6-412C-4248-A067-B7B9B9D3CC03}" srcOrd="1" destOrd="0" presId="urn:microsoft.com/office/officeart/2005/8/layout/hierarchy6"/>
    <dgm:cxn modelId="{461D55B2-A829-4FE1-BD71-1FC3ABF1CC59}" type="presParOf" srcId="{766943C6-412C-4248-A067-B7B9B9D3CC03}" destId="{B12A877B-CC52-479E-80CE-1CD62EC4064F}" srcOrd="0" destOrd="0" presId="urn:microsoft.com/office/officeart/2005/8/layout/hierarchy6"/>
    <dgm:cxn modelId="{4829D9FA-11F7-4319-897B-5451B3F02583}" type="presParOf" srcId="{766943C6-412C-4248-A067-B7B9B9D3CC03}" destId="{C1849919-59ED-430F-AFAD-1ADC148A3F9B}" srcOrd="1" destOrd="0" presId="urn:microsoft.com/office/officeart/2005/8/layout/hierarchy6"/>
    <dgm:cxn modelId="{5D131641-897D-45F4-9446-8F2CCABC546E}" type="presParOf" srcId="{C1849919-59ED-430F-AFAD-1ADC148A3F9B}" destId="{1FE98314-190C-4F11-867C-3738F97D1DFB}" srcOrd="0" destOrd="0" presId="urn:microsoft.com/office/officeart/2005/8/layout/hierarchy6"/>
    <dgm:cxn modelId="{261B02A0-9CFE-437B-818F-9E186FD5437A}" type="presParOf" srcId="{C1849919-59ED-430F-AFAD-1ADC148A3F9B}" destId="{7D395FA1-500E-48A0-8B2C-49A636E42361}" srcOrd="1" destOrd="0" presId="urn:microsoft.com/office/officeart/2005/8/layout/hierarchy6"/>
    <dgm:cxn modelId="{0308E3AA-BB59-44AF-8C97-A902A2168AFF}" type="presParOf" srcId="{50C9F66A-1358-4DE0-A759-B249EE03F437}" destId="{67AEA2CD-8AE1-469C-A63B-8653EFF84CD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 custT="1"/>
      <dgm:spPr/>
      <dgm:t>
        <a:bodyPr rtlCol="0"/>
        <a:lstStyle/>
        <a:p>
          <a:pPr rtl="0"/>
          <a:r>
            <a:rPr lang="pt-BR" sz="2250" b="1" dirty="0" smtClean="0"/>
            <a:t>PROPOSTA DE FLEXIBILIZAÇÃO ESCOLAR - PFC</a:t>
          </a:r>
          <a:endParaRPr lang="pt-BR" sz="2250" b="1" dirty="0"/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62831651-7C26-466C-BAA4-31EA8D14E47A}">
      <dgm:prSet phldrT="[Text]" custT="1"/>
      <dgm:spPr/>
      <dgm:t>
        <a:bodyPr rtlCol="0"/>
        <a:lstStyle/>
        <a:p>
          <a:pPr rtl="0"/>
          <a:r>
            <a:rPr lang="pt-BR" sz="1600" dirty="0" smtClean="0"/>
            <a:t>SEE deve encaminhar as PFC (analisadas, validadas e aprovadas) -Agosto</a:t>
          </a:r>
          <a:r>
            <a:rPr lang="pt-BR" sz="1600" b="1" dirty="0" smtClean="0"/>
            <a:t>;</a:t>
          </a:r>
          <a:endParaRPr lang="pt-BR" sz="1600" b="1" dirty="0"/>
        </a:p>
      </dgm:t>
    </dgm:pt>
    <dgm:pt modelId="{0F3EB6E4-07A5-4199-9C2F-8B91F53579FE}" type="parTrans" cxnId="{59DDA576-1BA9-49E8-9D1D-361FF667A19A}">
      <dgm:prSet/>
      <dgm:spPr/>
      <dgm:t>
        <a:bodyPr rtlCol="0"/>
        <a:lstStyle/>
        <a:p>
          <a:pPr rtl="0"/>
          <a:endParaRPr lang="en-US"/>
        </a:p>
      </dgm:t>
    </dgm:pt>
    <dgm:pt modelId="{0D19FA60-5F9C-420B-AD2F-A0656A7F0783}" type="sibTrans" cxnId="{59DDA576-1BA9-49E8-9D1D-361FF667A19A}">
      <dgm:prSet/>
      <dgm:spPr/>
      <dgm:t>
        <a:bodyPr rtlCol="0"/>
        <a:lstStyle/>
        <a:p>
          <a:pPr rtl="0"/>
          <a:endParaRPr lang="en-US"/>
        </a:p>
      </dgm:t>
    </dgm:pt>
    <dgm:pt modelId="{E5E95E82-EF79-43CA-AA86-43B0E1CBCD3F}">
      <dgm:prSet phldrT="[Text]" custT="1"/>
      <dgm:spPr/>
      <dgm:t>
        <a:bodyPr rtlCol="0"/>
        <a:lstStyle/>
        <a:p>
          <a:pPr rtl="0"/>
          <a:r>
            <a:rPr lang="pt-BR" sz="2250" b="1" dirty="0" smtClean="0"/>
            <a:t>FORMAÇÃO CONTINUADA</a:t>
          </a:r>
          <a:endParaRPr lang="pt-BR" sz="2250" b="1" dirty="0"/>
        </a:p>
      </dgm:t>
    </dgm:pt>
    <dgm:pt modelId="{FD76A3AE-1B6C-45A0-8E84-63160283749F}" type="par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BF76010C-5523-4E13-B3E7-886DCE6AEBD4}" type="sib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A81358E0-3DE7-41AD-A28C-ABB22548B1F6}">
      <dgm:prSet phldrT="[Text]" custT="1"/>
      <dgm:spPr/>
      <dgm:t>
        <a:bodyPr rtlCol="0"/>
        <a:lstStyle/>
        <a:p>
          <a:pPr rtl="0"/>
          <a:r>
            <a:rPr lang="pt-BR" sz="1400" dirty="0" smtClean="0"/>
            <a:t>Orientação pedagógica para trabalho com Projeto de Vida enquanto componente Curricular;</a:t>
          </a:r>
          <a:endParaRPr lang="pt-BR" sz="1400" dirty="0"/>
        </a:p>
      </dgm:t>
    </dgm:pt>
    <dgm:pt modelId="{262E0B94-6EA9-4797-B705-959D7B185F91}" type="parTrans" cxnId="{FB8541C0-3895-4553-A4C7-34B81A3C4A0B}">
      <dgm:prSet/>
      <dgm:spPr/>
      <dgm:t>
        <a:bodyPr rtlCol="0"/>
        <a:lstStyle/>
        <a:p>
          <a:pPr rtl="0"/>
          <a:endParaRPr lang="en-US"/>
        </a:p>
      </dgm:t>
    </dgm:pt>
    <dgm:pt modelId="{77756FBB-BF6C-4D78-803E-BCC851F1DA03}" type="sibTrans" cxnId="{FB8541C0-3895-4553-A4C7-34B81A3C4A0B}">
      <dgm:prSet/>
      <dgm:spPr/>
      <dgm:t>
        <a:bodyPr rtlCol="0"/>
        <a:lstStyle/>
        <a:p>
          <a:pPr rtl="0"/>
          <a:endParaRPr lang="en-US"/>
        </a:p>
      </dgm:t>
    </dgm:pt>
    <dgm:pt modelId="{37A7C994-CC74-44DD-8777-ED6736B35821}">
      <dgm:prSet phldrT="[Text]" custT="1"/>
      <dgm:spPr/>
      <dgm:t>
        <a:bodyPr rtlCol="0"/>
        <a:lstStyle/>
        <a:p>
          <a:pPr rtl="0"/>
          <a:r>
            <a:rPr lang="pt-BR" sz="1400" dirty="0" smtClean="0"/>
            <a:t>Orientação pedagógica para trabalho com Protagonismo Juvenil;</a:t>
          </a:r>
          <a:endParaRPr lang="pt-BR" sz="1400" dirty="0"/>
        </a:p>
      </dgm:t>
    </dgm:pt>
    <dgm:pt modelId="{03F017E7-7E3C-4E2C-9CEF-B07099F38801}" type="parTrans" cxnId="{1C5CE732-A00F-4C06-A1A8-B209BC6B496D}">
      <dgm:prSet/>
      <dgm:spPr/>
      <dgm:t>
        <a:bodyPr rtlCol="0"/>
        <a:lstStyle/>
        <a:p>
          <a:pPr rtl="0"/>
          <a:endParaRPr lang="en-US"/>
        </a:p>
      </dgm:t>
    </dgm:pt>
    <dgm:pt modelId="{118572A4-3B5E-487E-8015-6A319369077F}" type="sibTrans" cxnId="{1C5CE732-A00F-4C06-A1A8-B209BC6B496D}">
      <dgm:prSet/>
      <dgm:spPr/>
      <dgm:t>
        <a:bodyPr rtlCol="0"/>
        <a:lstStyle/>
        <a:p>
          <a:pPr rtl="0"/>
          <a:endParaRPr lang="en-US"/>
        </a:p>
      </dgm:t>
    </dgm:pt>
    <dgm:pt modelId="{D80E0CE7-B643-4016-B673-98FBED58116A}">
      <dgm:prSet phldrT="[Text]" custT="1"/>
      <dgm:spPr/>
      <dgm:t>
        <a:bodyPr rtlCol="0"/>
        <a:lstStyle/>
        <a:p>
          <a:pPr rtl="0"/>
          <a:r>
            <a:rPr lang="pt-BR" sz="1400" dirty="0" smtClean="0"/>
            <a:t>Elaboração da matriz de formação com a SPDP</a:t>
          </a:r>
          <a:endParaRPr lang="pt-BR" sz="1400" dirty="0"/>
        </a:p>
      </dgm:t>
    </dgm:pt>
    <dgm:pt modelId="{A302694D-CC6B-4131-8F1E-E4DBAD4CFD53}" type="parTrans" cxnId="{BF220EA5-F424-46D3-B828-9BA10D477267}">
      <dgm:prSet/>
      <dgm:spPr/>
      <dgm:t>
        <a:bodyPr/>
        <a:lstStyle/>
        <a:p>
          <a:endParaRPr lang="pt-BR"/>
        </a:p>
      </dgm:t>
    </dgm:pt>
    <dgm:pt modelId="{6BD432CC-AD31-445E-B1AE-C02A013B23CC}" type="sibTrans" cxnId="{BF220EA5-F424-46D3-B828-9BA10D477267}">
      <dgm:prSet/>
      <dgm:spPr/>
      <dgm:t>
        <a:bodyPr/>
        <a:lstStyle/>
        <a:p>
          <a:endParaRPr lang="pt-BR"/>
        </a:p>
      </dgm:t>
    </dgm:pt>
    <dgm:pt modelId="{15D89111-E165-452E-A23B-C12E559A0EA1}">
      <dgm:prSet phldrT="[Text]" custT="1"/>
      <dgm:spPr/>
      <dgm:t>
        <a:bodyPr rtlCol="0"/>
        <a:lstStyle/>
        <a:p>
          <a:pPr rtl="0"/>
          <a:r>
            <a:rPr lang="pt-BR" sz="1600" b="0" dirty="0" smtClean="0"/>
            <a:t>Elaboração</a:t>
          </a:r>
          <a:r>
            <a:rPr lang="pt-BR" sz="1600" b="1" dirty="0" smtClean="0"/>
            <a:t> – Agosto</a:t>
          </a:r>
          <a:endParaRPr lang="pt-BR" sz="1600" b="1" dirty="0"/>
        </a:p>
      </dgm:t>
    </dgm:pt>
    <dgm:pt modelId="{C8BE4F2D-8CF7-48F4-B13D-8A8BBD987ABB}" type="parTrans" cxnId="{D9E1F6F4-6531-484E-A5FE-2403DD84AAC1}">
      <dgm:prSet/>
      <dgm:spPr/>
      <dgm:t>
        <a:bodyPr/>
        <a:lstStyle/>
        <a:p>
          <a:endParaRPr lang="pt-BR"/>
        </a:p>
      </dgm:t>
    </dgm:pt>
    <dgm:pt modelId="{1ACD0831-872F-4826-9402-9AB52B0B7BC6}" type="sibTrans" cxnId="{D9E1F6F4-6531-484E-A5FE-2403DD84AAC1}">
      <dgm:prSet/>
      <dgm:spPr/>
      <dgm:t>
        <a:bodyPr/>
        <a:lstStyle/>
        <a:p>
          <a:endParaRPr lang="pt-BR"/>
        </a:p>
      </dgm:t>
    </dgm:pt>
    <dgm:pt modelId="{D551E491-8723-4AEF-A67A-D09793D194F6}">
      <dgm:prSet phldrT="[Text]" custT="1"/>
      <dgm:spPr/>
      <dgm:t>
        <a:bodyPr rtlCol="0"/>
        <a:lstStyle/>
        <a:p>
          <a:pPr rtl="0"/>
          <a:r>
            <a:rPr lang="pt-BR" sz="1600" b="0" dirty="0" smtClean="0"/>
            <a:t>Questionário de escuta dos alunos;</a:t>
          </a:r>
          <a:endParaRPr lang="pt-BR" sz="1600" b="0" dirty="0"/>
        </a:p>
      </dgm:t>
    </dgm:pt>
    <dgm:pt modelId="{1622A4F8-FD62-4C7C-8B57-03143A58B435}" type="parTrans" cxnId="{27B8E222-8520-48A6-81E1-DFE64443844A}">
      <dgm:prSet/>
      <dgm:spPr/>
      <dgm:t>
        <a:bodyPr/>
        <a:lstStyle/>
        <a:p>
          <a:endParaRPr lang="pt-BR"/>
        </a:p>
      </dgm:t>
    </dgm:pt>
    <dgm:pt modelId="{C24460F7-9D26-498E-84B3-40615EED18C9}" type="sibTrans" cxnId="{27B8E222-8520-48A6-81E1-DFE64443844A}">
      <dgm:prSet/>
      <dgm:spPr/>
      <dgm:t>
        <a:bodyPr/>
        <a:lstStyle/>
        <a:p>
          <a:endParaRPr lang="pt-BR"/>
        </a:p>
      </dgm:t>
    </dgm:pt>
    <dgm:pt modelId="{6D0E5D9F-7263-4526-A227-51301233F549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pt-BR" sz="1900" b="1" dirty="0" smtClean="0"/>
            <a:t>PLANO DE ACOMPANHAMENTO DAS PFC - PAPFC</a:t>
          </a:r>
          <a:endParaRPr lang="pt-BR" sz="1900" b="1" dirty="0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F3256203-D9D1-492A-B801-68C1A32486F0}">
      <dgm:prSet phldrT="[Text]" custT="1"/>
      <dgm:spPr/>
      <dgm:t>
        <a:bodyPr rtlCol="0"/>
        <a:lstStyle/>
        <a:p>
          <a:pPr rtl="0">
            <a:lnSpc>
              <a:spcPct val="90000"/>
            </a:lnSpc>
          </a:pPr>
          <a:r>
            <a:rPr lang="pt-BR" sz="1800" dirty="0" smtClean="0"/>
            <a:t>SEE elaborou e inseriu  em aba específica do PDDE ;</a:t>
          </a:r>
          <a:endParaRPr lang="pt-BR" sz="1800" dirty="0"/>
        </a:p>
      </dgm:t>
    </dgm:pt>
    <dgm:pt modelId="{6C9440D0-8847-40C0-98BC-2B5EA5745C3A}" type="sib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E9A20291-2E30-4C14-BB7D-DC095A20ECB6}" type="par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AD9059A-916A-4916-A2A8-B42491568DD3}" type="pres">
      <dgm:prSet presAssocID="{B6E26FFC-9977-4BBC-BEC7-3D6B63754E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1" presStyleCnt="3" custLinFactNeighborX="18733" custLinFactNeighborY="140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2" presStyleCnt="3" custLinFactNeighborX="1062" custLinFactNeighborY="-4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B9DEED-B605-4A1B-832E-31D3A4448185}" type="presOf" srcId="{A81358E0-3DE7-41AD-A28C-ABB22548B1F6}" destId="{86146B22-5360-4D1B-AC91-3378F10134EE}" srcOrd="0" destOrd="1" presId="urn:microsoft.com/office/officeart/2005/8/layout/hList6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9704862B-048C-4018-970B-638C35C5C5F8}" type="presOf" srcId="{CF9055CF-8DEB-4A02-949A-DE72B6AC5D37}" destId="{6F1872F4-A030-4D64-A17C-72EA1ABBD62E}" srcOrd="0" destOrd="0" presId="urn:microsoft.com/office/officeart/2005/8/layout/hList6"/>
    <dgm:cxn modelId="{59DDA576-1BA9-49E8-9D1D-361FF667A19A}" srcId="{B6E26FFC-9977-4BBC-BEC7-3D6B63754E52}" destId="{62831651-7C26-466C-BAA4-31EA8D14E47A}" srcOrd="2" destOrd="0" parTransId="{0F3EB6E4-07A5-4199-9C2F-8B91F53579FE}" sibTransId="{0D19FA60-5F9C-420B-AD2F-A0656A7F0783}"/>
    <dgm:cxn modelId="{C8C462C6-33A3-4E8B-91FE-36DBE92F1C4A}" srcId="{CF9055CF-8DEB-4A02-949A-DE72B6AC5D37}" destId="{6D0E5D9F-7263-4526-A227-51301233F549}" srcOrd="1" destOrd="0" parTransId="{23416D07-25F8-426C-BC65-639E6BCF4D6D}" sibTransId="{DE289E29-1989-4D8E-8AA6-F030105B3F13}"/>
    <dgm:cxn modelId="{A76240AD-13F6-40C0-BD9B-102D5EC0AE51}" srcId="{CF9055CF-8DEB-4A02-949A-DE72B6AC5D37}" destId="{E5E95E82-EF79-43CA-AA86-43B0E1CBCD3F}" srcOrd="2" destOrd="0" parTransId="{FD76A3AE-1B6C-45A0-8E84-63160283749F}" sibTransId="{BF76010C-5523-4E13-B3E7-886DCE6AEBD4}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27B8E222-8520-48A6-81E1-DFE64443844A}" srcId="{B6E26FFC-9977-4BBC-BEC7-3D6B63754E52}" destId="{D551E491-8723-4AEF-A67A-D09793D194F6}" srcOrd="0" destOrd="0" parTransId="{1622A4F8-FD62-4C7C-8B57-03143A58B435}" sibTransId="{C24460F7-9D26-498E-84B3-40615EED18C9}"/>
    <dgm:cxn modelId="{ECF66785-9D1E-4874-9793-30A3795B22B5}" type="presOf" srcId="{15D89111-E165-452E-A23B-C12E559A0EA1}" destId="{DAD9059A-916A-4916-A2A8-B42491568DD3}" srcOrd="0" destOrd="2" presId="urn:microsoft.com/office/officeart/2005/8/layout/hList6"/>
    <dgm:cxn modelId="{73ED7910-DEB7-48B9-9152-DF3C9A89A160}" type="presOf" srcId="{F3256203-D9D1-492A-B801-68C1A32486F0}" destId="{25A33852-3C4B-4406-8856-3A4D6201948C}" srcOrd="0" destOrd="1" presId="urn:microsoft.com/office/officeart/2005/8/layout/hList6"/>
    <dgm:cxn modelId="{2DEE7F99-6512-408F-AA0E-CAA53928FDBA}" type="presOf" srcId="{E5E95E82-EF79-43CA-AA86-43B0E1CBCD3F}" destId="{86146B22-5360-4D1B-AC91-3378F10134EE}" srcOrd="0" destOrd="0" presId="urn:microsoft.com/office/officeart/2005/8/layout/hList6"/>
    <dgm:cxn modelId="{7A546F44-EFE9-4DDB-B563-F725EC2C7A54}" type="presOf" srcId="{6D0E5D9F-7263-4526-A227-51301233F549}" destId="{25A33852-3C4B-4406-8856-3A4D6201948C}" srcOrd="0" destOrd="0" presId="urn:microsoft.com/office/officeart/2005/8/layout/hList6"/>
    <dgm:cxn modelId="{D6AEF671-B28A-45B0-A6AE-97F14B5F401E}" type="presOf" srcId="{B6E26FFC-9977-4BBC-BEC7-3D6B63754E52}" destId="{DAD9059A-916A-4916-A2A8-B42491568DD3}" srcOrd="0" destOrd="0" presId="urn:microsoft.com/office/officeart/2005/8/layout/hList6"/>
    <dgm:cxn modelId="{17E73148-9C08-4999-B21E-F3C5A0E3FC0C}" srcId="{CF9055CF-8DEB-4A02-949A-DE72B6AC5D37}" destId="{B6E26FFC-9977-4BBC-BEC7-3D6B63754E52}" srcOrd="0" destOrd="0" parTransId="{5CEFBD89-2F4F-4B51-A98A-0F3C86494166}" sibTransId="{48634C00-2335-4923-9072-EB7482323D9C}"/>
    <dgm:cxn modelId="{527137AB-15C1-4C2E-B723-D087AE1DFEDA}" type="presOf" srcId="{D80E0CE7-B643-4016-B673-98FBED58116A}" destId="{86146B22-5360-4D1B-AC91-3378F10134EE}" srcOrd="0" destOrd="3" presId="urn:microsoft.com/office/officeart/2005/8/layout/hList6"/>
    <dgm:cxn modelId="{AC2F1F4C-36BA-4E75-857E-AAA2ACC0CB68}" type="presOf" srcId="{62831651-7C26-466C-BAA4-31EA8D14E47A}" destId="{DAD9059A-916A-4916-A2A8-B42491568DD3}" srcOrd="0" destOrd="3" presId="urn:microsoft.com/office/officeart/2005/8/layout/hList6"/>
    <dgm:cxn modelId="{1C5CE732-A00F-4C06-A1A8-B209BC6B496D}" srcId="{E5E95E82-EF79-43CA-AA86-43B0E1CBCD3F}" destId="{37A7C994-CC74-44DD-8777-ED6736B35821}" srcOrd="1" destOrd="0" parTransId="{03F017E7-7E3C-4E2C-9CEF-B07099F38801}" sibTransId="{118572A4-3B5E-487E-8015-6A319369077F}"/>
    <dgm:cxn modelId="{CC855AC4-1D4F-4BCC-B132-CC62395DC0EA}" type="presOf" srcId="{D551E491-8723-4AEF-A67A-D09793D194F6}" destId="{DAD9059A-916A-4916-A2A8-B42491568DD3}" srcOrd="0" destOrd="1" presId="urn:microsoft.com/office/officeart/2005/8/layout/hList6"/>
    <dgm:cxn modelId="{D9E1F6F4-6531-484E-A5FE-2403DD84AAC1}" srcId="{B6E26FFC-9977-4BBC-BEC7-3D6B63754E52}" destId="{15D89111-E165-452E-A23B-C12E559A0EA1}" srcOrd="1" destOrd="0" parTransId="{C8BE4F2D-8CF7-48F4-B13D-8A8BBD987ABB}" sibTransId="{1ACD0831-872F-4826-9402-9AB52B0B7BC6}"/>
    <dgm:cxn modelId="{BF220EA5-F424-46D3-B828-9BA10D477267}" srcId="{E5E95E82-EF79-43CA-AA86-43B0E1CBCD3F}" destId="{D80E0CE7-B643-4016-B673-98FBED58116A}" srcOrd="2" destOrd="0" parTransId="{A302694D-CC6B-4131-8F1E-E4DBAD4CFD53}" sibTransId="{6BD432CC-AD31-445E-B1AE-C02A013B23CC}"/>
    <dgm:cxn modelId="{C62561CC-E4A9-4ECC-A4E5-561ABD91D46B}" type="presOf" srcId="{37A7C994-CC74-44DD-8777-ED6736B35821}" destId="{86146B22-5360-4D1B-AC91-3378F10134EE}" srcOrd="0" destOrd="2" presId="urn:microsoft.com/office/officeart/2005/8/layout/hList6"/>
    <dgm:cxn modelId="{033F34E6-7AAD-4DA7-B9E8-3A21713CB941}" type="presParOf" srcId="{6F1872F4-A030-4D64-A17C-72EA1ABBD62E}" destId="{DAD9059A-916A-4916-A2A8-B42491568DD3}" srcOrd="0" destOrd="0" presId="urn:microsoft.com/office/officeart/2005/8/layout/hList6"/>
    <dgm:cxn modelId="{A3286907-0289-4B26-8D13-B9505F53ED5E}" type="presParOf" srcId="{6F1872F4-A030-4D64-A17C-72EA1ABBD62E}" destId="{39AEACD1-F8CF-4528-8379-DAA829B3790B}" srcOrd="1" destOrd="0" presId="urn:microsoft.com/office/officeart/2005/8/layout/hList6"/>
    <dgm:cxn modelId="{8B5A5E5A-EDC2-4A66-8CCD-23E2831A13A2}" type="presParOf" srcId="{6F1872F4-A030-4D64-A17C-72EA1ABBD62E}" destId="{25A33852-3C4B-4406-8856-3A4D6201948C}" srcOrd="2" destOrd="0" presId="urn:microsoft.com/office/officeart/2005/8/layout/hList6"/>
    <dgm:cxn modelId="{353AC168-C062-4440-B265-696D59F7583F}" type="presParOf" srcId="{6F1872F4-A030-4D64-A17C-72EA1ABBD62E}" destId="{562EDDC3-60FD-463F-A6DB-A597D604B642}" srcOrd="3" destOrd="0" presId="urn:microsoft.com/office/officeart/2005/8/layout/hList6"/>
    <dgm:cxn modelId="{2B659B89-0CDF-4444-B8CD-F90DDED98A5A}" type="presParOf" srcId="{6F1872F4-A030-4D64-A17C-72EA1ABBD62E}" destId="{86146B22-5360-4D1B-AC91-3378F10134E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F6EE-7602-4E76-9C33-CA6D893C56B7}">
      <dsp:nvSpPr>
        <dsp:cNvPr id="0" name=""/>
        <dsp:cNvSpPr/>
      </dsp:nvSpPr>
      <dsp:spPr>
        <a:xfrm>
          <a:off x="0" y="0"/>
          <a:ext cx="2759968" cy="1655980"/>
        </a:xfrm>
        <a:prstGeom prst="rect">
          <a:avLst/>
        </a:prstGeom>
        <a:noFill/>
        <a:ln w="25400" cap="flat" cmpd="sng" algn="ctr">
          <a:solidFill>
            <a:srgbClr val="1304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</a:rPr>
            <a:t>20.958 </a:t>
          </a:r>
          <a:r>
            <a:rPr lang="en-US" sz="3600" kern="1200" dirty="0" err="1">
              <a:solidFill>
                <a:schemeClr val="tx1"/>
              </a:solidFill>
            </a:rPr>
            <a:t>Participações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0" y="0"/>
        <a:ext cx="2759968" cy="1655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F6EE-7602-4E76-9C33-CA6D893C56B7}">
      <dsp:nvSpPr>
        <dsp:cNvPr id="0" name=""/>
        <dsp:cNvSpPr/>
      </dsp:nvSpPr>
      <dsp:spPr>
        <a:xfrm>
          <a:off x="0" y="0"/>
          <a:ext cx="2104428" cy="1127020"/>
        </a:xfrm>
        <a:prstGeom prst="rect">
          <a:avLst/>
        </a:prstGeom>
        <a:noFill/>
        <a:ln w="25400" cap="flat" cmpd="sng" algn="ctr">
          <a:solidFill>
            <a:srgbClr val="1304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</a:rPr>
            <a:t>2.219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</a:rPr>
            <a:t>Redes </a:t>
          </a:r>
          <a:r>
            <a:rPr lang="en-US" sz="2100" kern="1200" dirty="0" err="1">
              <a:solidFill>
                <a:schemeClr val="tx1"/>
              </a:solidFill>
            </a:rPr>
            <a:t>Municipais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0"/>
        <a:ext cx="2104428" cy="1127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F6EE-7602-4E76-9C33-CA6D893C56B7}">
      <dsp:nvSpPr>
        <dsp:cNvPr id="0" name=""/>
        <dsp:cNvSpPr/>
      </dsp:nvSpPr>
      <dsp:spPr>
        <a:xfrm>
          <a:off x="0" y="318423"/>
          <a:ext cx="2139194" cy="1193744"/>
        </a:xfrm>
        <a:prstGeom prst="rect">
          <a:avLst/>
        </a:prstGeom>
        <a:noFill/>
        <a:ln w="25400" cap="flat" cmpd="sng" algn="ctr">
          <a:solidFill>
            <a:srgbClr val="1304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18.739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Rede </a:t>
          </a:r>
          <a:r>
            <a:rPr lang="en-US" sz="2600" kern="1200" dirty="0" err="1">
              <a:solidFill>
                <a:schemeClr val="tx1"/>
              </a:solidFill>
            </a:rPr>
            <a:t>Estadual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0" y="318423"/>
        <a:ext cx="2139194" cy="1193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BF1EE-88E0-4741-9EDA-5158D24BA124}">
      <dsp:nvSpPr>
        <dsp:cNvPr id="0" name=""/>
        <dsp:cNvSpPr/>
      </dsp:nvSpPr>
      <dsp:spPr>
        <a:xfrm>
          <a:off x="3780942" y="134243"/>
          <a:ext cx="1190844" cy="452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Novo Ensino Médio</a:t>
          </a:r>
          <a:endParaRPr lang="pt-BR" sz="1200" kern="1200" dirty="0"/>
        </a:p>
      </dsp:txBody>
      <dsp:txXfrm>
        <a:off x="3794186" y="147487"/>
        <a:ext cx="1164356" cy="425695"/>
      </dsp:txXfrm>
    </dsp:sp>
    <dsp:sp modelId="{3AFE88CE-C123-49DD-8A43-733EA575CF2F}">
      <dsp:nvSpPr>
        <dsp:cNvPr id="0" name=""/>
        <dsp:cNvSpPr/>
      </dsp:nvSpPr>
      <dsp:spPr>
        <a:xfrm>
          <a:off x="2386644" y="586426"/>
          <a:ext cx="1989720" cy="148652"/>
        </a:xfrm>
        <a:custGeom>
          <a:avLst/>
          <a:gdLst/>
          <a:ahLst/>
          <a:cxnLst/>
          <a:rect l="0" t="0" r="0" b="0"/>
          <a:pathLst>
            <a:path>
              <a:moveTo>
                <a:pt x="1989720" y="0"/>
              </a:moveTo>
              <a:lnTo>
                <a:pt x="1989720" y="74326"/>
              </a:lnTo>
              <a:lnTo>
                <a:pt x="0" y="74326"/>
              </a:lnTo>
              <a:lnTo>
                <a:pt x="0" y="1486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78F4D-F1E4-456C-94AE-1BF5A9CFB28E}">
      <dsp:nvSpPr>
        <dsp:cNvPr id="0" name=""/>
        <dsp:cNvSpPr/>
      </dsp:nvSpPr>
      <dsp:spPr>
        <a:xfrm>
          <a:off x="1539216" y="735079"/>
          <a:ext cx="1694855" cy="371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Adesão ao Programa 2018</a:t>
          </a:r>
          <a:endParaRPr lang="pt-BR" sz="1200" kern="1200" dirty="0"/>
        </a:p>
      </dsp:txBody>
      <dsp:txXfrm>
        <a:off x="1550101" y="745964"/>
        <a:ext cx="1673085" cy="349862"/>
      </dsp:txXfrm>
    </dsp:sp>
    <dsp:sp modelId="{99F14F7F-01C9-47AD-8D47-19128062B723}">
      <dsp:nvSpPr>
        <dsp:cNvPr id="0" name=""/>
        <dsp:cNvSpPr/>
      </dsp:nvSpPr>
      <dsp:spPr>
        <a:xfrm>
          <a:off x="1380624" y="1106712"/>
          <a:ext cx="1006020" cy="154803"/>
        </a:xfrm>
        <a:custGeom>
          <a:avLst/>
          <a:gdLst/>
          <a:ahLst/>
          <a:cxnLst/>
          <a:rect l="0" t="0" r="0" b="0"/>
          <a:pathLst>
            <a:path>
              <a:moveTo>
                <a:pt x="1006020" y="0"/>
              </a:moveTo>
              <a:lnTo>
                <a:pt x="1006020" y="77401"/>
              </a:lnTo>
              <a:lnTo>
                <a:pt x="0" y="77401"/>
              </a:lnTo>
              <a:lnTo>
                <a:pt x="0" y="154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1FA5C-6DC8-4F36-868E-A5E25B4B2F15}">
      <dsp:nvSpPr>
        <dsp:cNvPr id="0" name=""/>
        <dsp:cNvSpPr/>
      </dsp:nvSpPr>
      <dsp:spPr>
        <a:xfrm>
          <a:off x="461575" y="1261515"/>
          <a:ext cx="1838097" cy="112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Elaboração do Plano de Acompanhamento da Proposta de Flexibilização Curricular (PAPFC)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(PDDE)</a:t>
          </a:r>
          <a:endParaRPr lang="pt-BR" sz="1200" kern="1200" dirty="0"/>
        </a:p>
      </dsp:txBody>
      <dsp:txXfrm>
        <a:off x="494618" y="1294558"/>
        <a:ext cx="1772011" cy="1062082"/>
      </dsp:txXfrm>
    </dsp:sp>
    <dsp:sp modelId="{B9531828-907B-4590-96BA-D99E5496CCDB}">
      <dsp:nvSpPr>
        <dsp:cNvPr id="0" name=""/>
        <dsp:cNvSpPr/>
      </dsp:nvSpPr>
      <dsp:spPr>
        <a:xfrm>
          <a:off x="2386644" y="1106712"/>
          <a:ext cx="1713330" cy="148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26"/>
              </a:lnTo>
              <a:lnTo>
                <a:pt x="1713330" y="74326"/>
              </a:lnTo>
              <a:lnTo>
                <a:pt x="1713330" y="1486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B6A7C-F74C-416D-806E-4025F074544D}">
      <dsp:nvSpPr>
        <dsp:cNvPr id="0" name=""/>
        <dsp:cNvSpPr/>
      </dsp:nvSpPr>
      <dsp:spPr>
        <a:xfrm>
          <a:off x="3428921" y="1255365"/>
          <a:ext cx="1342107" cy="371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Implantação de 12 escolas-piloto</a:t>
          </a:r>
          <a:endParaRPr lang="pt-BR" sz="1200" kern="1200" dirty="0"/>
        </a:p>
      </dsp:txBody>
      <dsp:txXfrm>
        <a:off x="3439806" y="1266250"/>
        <a:ext cx="1320337" cy="349862"/>
      </dsp:txXfrm>
    </dsp:sp>
    <dsp:sp modelId="{A20B2A31-8894-4138-B933-EC67123F3D81}">
      <dsp:nvSpPr>
        <dsp:cNvPr id="0" name=""/>
        <dsp:cNvSpPr/>
      </dsp:nvSpPr>
      <dsp:spPr>
        <a:xfrm>
          <a:off x="3500553" y="1581277"/>
          <a:ext cx="599421" cy="91440"/>
        </a:xfrm>
        <a:custGeom>
          <a:avLst/>
          <a:gdLst/>
          <a:ahLst/>
          <a:cxnLst/>
          <a:rect l="0" t="0" r="0" b="0"/>
          <a:pathLst>
            <a:path>
              <a:moveTo>
                <a:pt x="599421" y="45720"/>
              </a:moveTo>
              <a:lnTo>
                <a:pt x="599421" y="87155"/>
              </a:lnTo>
              <a:lnTo>
                <a:pt x="0" y="87155"/>
              </a:lnTo>
              <a:lnTo>
                <a:pt x="0" y="128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E6E0B-D53B-45F7-8BBA-0B927AE9B498}">
      <dsp:nvSpPr>
        <dsp:cNvPr id="0" name=""/>
        <dsp:cNvSpPr/>
      </dsp:nvSpPr>
      <dsp:spPr>
        <a:xfrm>
          <a:off x="2635942" y="1709868"/>
          <a:ext cx="1729222" cy="542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5  - Regulares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2651822" y="1725748"/>
        <a:ext cx="1697462" cy="510429"/>
      </dsp:txXfrm>
    </dsp:sp>
    <dsp:sp modelId="{8C82A9BD-CE30-42CC-AE93-39E50E4C4AE8}">
      <dsp:nvSpPr>
        <dsp:cNvPr id="0" name=""/>
        <dsp:cNvSpPr/>
      </dsp:nvSpPr>
      <dsp:spPr>
        <a:xfrm>
          <a:off x="3437201" y="2252057"/>
          <a:ext cx="91440" cy="214435"/>
        </a:xfrm>
        <a:custGeom>
          <a:avLst/>
          <a:gdLst/>
          <a:ahLst/>
          <a:cxnLst/>
          <a:rect l="0" t="0" r="0" b="0"/>
          <a:pathLst>
            <a:path>
              <a:moveTo>
                <a:pt x="63352" y="0"/>
              </a:moveTo>
              <a:lnTo>
                <a:pt x="63352" y="107217"/>
              </a:lnTo>
              <a:lnTo>
                <a:pt x="45720" y="107217"/>
              </a:lnTo>
              <a:lnTo>
                <a:pt x="45720" y="2144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ACD1C-D805-4934-B8F4-9DEF582A88F7}">
      <dsp:nvSpPr>
        <dsp:cNvPr id="0" name=""/>
        <dsp:cNvSpPr/>
      </dsp:nvSpPr>
      <dsp:spPr>
        <a:xfrm>
          <a:off x="2007592" y="2466493"/>
          <a:ext cx="2950659" cy="1184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Valor fixo: R$ 20.000,00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Per capita R$ 170,00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1ª Parcela 20%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2ª Parcela – 40%   PFC  (Entregar em agosto)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3ª Parcela – Aprovação da Matriz (CEE -MT)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2042283" y="2501184"/>
        <a:ext cx="2881277" cy="1115062"/>
      </dsp:txXfrm>
    </dsp:sp>
    <dsp:sp modelId="{29C9903C-493D-401F-9771-5DB77311BC49}">
      <dsp:nvSpPr>
        <dsp:cNvPr id="0" name=""/>
        <dsp:cNvSpPr/>
      </dsp:nvSpPr>
      <dsp:spPr>
        <a:xfrm>
          <a:off x="4099975" y="1626997"/>
          <a:ext cx="948228" cy="148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26"/>
              </a:lnTo>
              <a:lnTo>
                <a:pt x="948228" y="74326"/>
              </a:lnTo>
              <a:lnTo>
                <a:pt x="948228" y="1486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FFE6B-F9CB-4AC0-8C3B-BEB3791BA85C}">
      <dsp:nvSpPr>
        <dsp:cNvPr id="0" name=""/>
        <dsp:cNvSpPr/>
      </dsp:nvSpPr>
      <dsp:spPr>
        <a:xfrm>
          <a:off x="4514767" y="1775650"/>
          <a:ext cx="1066873" cy="551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7 – EMTI (SEM FOMENTO)</a:t>
          </a:r>
          <a:endParaRPr lang="pt-BR" sz="1200" kern="1200" dirty="0"/>
        </a:p>
      </dsp:txBody>
      <dsp:txXfrm>
        <a:off x="4530922" y="1791805"/>
        <a:ext cx="1034563" cy="519266"/>
      </dsp:txXfrm>
    </dsp:sp>
    <dsp:sp modelId="{83B8E3D1-CB9F-4D5B-9A48-5A4AA48D54AA}">
      <dsp:nvSpPr>
        <dsp:cNvPr id="0" name=""/>
        <dsp:cNvSpPr/>
      </dsp:nvSpPr>
      <dsp:spPr>
        <a:xfrm>
          <a:off x="4376364" y="586426"/>
          <a:ext cx="2197606" cy="148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26"/>
              </a:lnTo>
              <a:lnTo>
                <a:pt x="2197606" y="74326"/>
              </a:lnTo>
              <a:lnTo>
                <a:pt x="2197606" y="1486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D3480-2167-42FE-B5FD-C4B66A14A8C7}">
      <dsp:nvSpPr>
        <dsp:cNvPr id="0" name=""/>
        <dsp:cNvSpPr/>
      </dsp:nvSpPr>
      <dsp:spPr>
        <a:xfrm>
          <a:off x="5934430" y="735079"/>
          <a:ext cx="1279082" cy="371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DRC- 2019</a:t>
          </a:r>
          <a:endParaRPr lang="pt-BR" sz="1200" kern="1200" dirty="0"/>
        </a:p>
      </dsp:txBody>
      <dsp:txXfrm>
        <a:off x="5945315" y="745964"/>
        <a:ext cx="1257312" cy="349862"/>
      </dsp:txXfrm>
    </dsp:sp>
    <dsp:sp modelId="{B12A877B-CC52-479E-80CE-1CD62EC4064F}">
      <dsp:nvSpPr>
        <dsp:cNvPr id="0" name=""/>
        <dsp:cNvSpPr/>
      </dsp:nvSpPr>
      <dsp:spPr>
        <a:xfrm>
          <a:off x="6528251" y="1106712"/>
          <a:ext cx="91440" cy="148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6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98314-190C-4F11-867C-3738F97D1DFB}">
      <dsp:nvSpPr>
        <dsp:cNvPr id="0" name=""/>
        <dsp:cNvSpPr/>
      </dsp:nvSpPr>
      <dsp:spPr>
        <a:xfrm>
          <a:off x="5748875" y="1255365"/>
          <a:ext cx="1650192" cy="896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Constituição da equipe de redatores, articuladores, coordenadores</a:t>
          </a:r>
          <a:endParaRPr lang="pt-BR" sz="1200" kern="1200" dirty="0"/>
        </a:p>
      </dsp:txBody>
      <dsp:txXfrm>
        <a:off x="5775142" y="1281632"/>
        <a:ext cx="1597658" cy="844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9059A-916A-4916-A2A8-B42491568DD3}">
      <dsp:nvSpPr>
        <dsp:cNvPr id="0" name=""/>
        <dsp:cNvSpPr/>
      </dsp:nvSpPr>
      <dsp:spPr>
        <a:xfrm rot="16200000">
          <a:off x="-825639" y="826720"/>
          <a:ext cx="4464496" cy="281105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2875" bIns="0" numCol="1" spcCol="1270" rtlCol="0" anchor="t" anchorCtr="0">
          <a:noAutofit/>
        </a:bodyPr>
        <a:lstStyle/>
        <a:p>
          <a:pPr lvl="0" algn="l" defTabSz="10001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50" b="1" kern="1200" dirty="0" smtClean="0"/>
            <a:t>PROPOSTA DE FLEXIBILIZAÇÃO ESCOLAR - PFC</a:t>
          </a:r>
          <a:endParaRPr lang="pt-BR" sz="225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/>
            <a:t>Questionário de escuta dos alunos;</a:t>
          </a:r>
          <a:endParaRPr lang="pt-BR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/>
            <a:t>Elaboração</a:t>
          </a:r>
          <a:r>
            <a:rPr lang="pt-BR" sz="1600" b="1" kern="1200" dirty="0" smtClean="0"/>
            <a:t> – Agosto</a:t>
          </a:r>
          <a:endParaRPr lang="pt-BR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SEE deve encaminhar as PFC (analisadas, validadas e aprovadas) -Agosto</a:t>
          </a:r>
          <a:r>
            <a:rPr lang="pt-BR" sz="1600" b="1" kern="1200" dirty="0" smtClean="0"/>
            <a:t>;</a:t>
          </a:r>
          <a:endParaRPr lang="pt-BR" sz="1600" b="1" kern="1200" dirty="0"/>
        </a:p>
      </dsp:txBody>
      <dsp:txXfrm rot="5400000">
        <a:off x="1082" y="892898"/>
        <a:ext cx="2811054" cy="2678698"/>
      </dsp:txXfrm>
    </dsp:sp>
    <dsp:sp modelId="{25A33852-3C4B-4406-8856-3A4D6201948C}">
      <dsp:nvSpPr>
        <dsp:cNvPr id="0" name=""/>
        <dsp:cNvSpPr/>
      </dsp:nvSpPr>
      <dsp:spPr>
        <a:xfrm rot="16200000">
          <a:off x="2235738" y="826720"/>
          <a:ext cx="4464496" cy="281105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20650" bIns="0" numCol="1" spcCol="1270" rtlCol="0" anchor="t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PLANO DE ACOMPANHAMENTO DAS PFC - PAPFC</a:t>
          </a:r>
          <a:endParaRPr lang="pt-BR" sz="19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SEE elaborou e inseriu  em aba específica do PDDE ;</a:t>
          </a:r>
          <a:endParaRPr lang="pt-BR" sz="1800" kern="1200" dirty="0"/>
        </a:p>
      </dsp:txBody>
      <dsp:txXfrm rot="5400000">
        <a:off x="3062459" y="892898"/>
        <a:ext cx="2811054" cy="2678698"/>
      </dsp:txXfrm>
    </dsp:sp>
    <dsp:sp modelId="{86146B22-5360-4D1B-AC91-3378F10134EE}">
      <dsp:nvSpPr>
        <dsp:cNvPr id="0" name=""/>
        <dsp:cNvSpPr/>
      </dsp:nvSpPr>
      <dsp:spPr>
        <a:xfrm rot="16200000">
          <a:off x="5219208" y="826720"/>
          <a:ext cx="4464496" cy="281105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2875" bIns="0" numCol="1" spcCol="1270" rtlCol="0" anchor="t" anchorCtr="0">
          <a:noAutofit/>
        </a:bodyPr>
        <a:lstStyle/>
        <a:p>
          <a:pPr lvl="0" algn="l" defTabSz="10001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50" b="1" kern="1200" dirty="0" smtClean="0"/>
            <a:t>FORMAÇÃO CONTINUADA</a:t>
          </a:r>
          <a:endParaRPr lang="pt-BR" sz="225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Orientação pedagógica para trabalho com Projeto de Vida enquanto componente Curricular;</a:t>
          </a:r>
          <a:endParaRPr lang="pt-B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Orientação pedagógica para trabalho com Protagonismo Juvenil;</a:t>
          </a:r>
          <a:endParaRPr lang="pt-B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Elaboração da matriz de formação com a SPDP</a:t>
          </a:r>
          <a:endParaRPr lang="pt-BR" sz="1400" kern="1200" dirty="0"/>
        </a:p>
      </dsp:txBody>
      <dsp:txXfrm rot="5400000">
        <a:off x="6045929" y="892898"/>
        <a:ext cx="2811054" cy="2678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9F036-3DB0-4F8A-B7BB-C9B0893F45C5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C91C4-B6FB-4663-B5C7-E90DDB396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0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91C4-B6FB-4663-B5C7-E90DDB39661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34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91C4-B6FB-4663-B5C7-E90DDB39661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4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91C4-B6FB-4663-B5C7-E90DDB39661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80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91C4-B6FB-4663-B5C7-E90DDB39661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89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91C4-B6FB-4663-B5C7-E90DDB39661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75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91C4-B6FB-4663-B5C7-E90DDB39661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94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8A7447-C992-4187-836F-1B2DD92EEFC7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821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EBEF-9BAC-467E-B0D3-21B93AC380AA}" type="datetime1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2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3B2-1456-43E4-99FA-271CA21E5DF8}" type="datetime1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98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0785-6BBD-412A-BB1F-4C2B889CED2A}" type="datetime1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79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3E8E91-9251-475E-8DB1-329AB2156CA4}" type="datetime1">
              <a:rPr lang="pt-BR"/>
              <a:pPr lvl="0"/>
              <a:t>07/10/2019</a:t>
            </a:fld>
            <a:endParaRPr lang="pt-BR"/>
          </a:p>
        </p:txBody>
      </p:sp>
      <p:sp>
        <p:nvSpPr>
          <p:cNvPr id="3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7E6AD-2141-45EC-92E7-9876ED03F49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286098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674A-7A1E-41A2-A595-695485F927C8}" type="datetime1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8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4035-5AFD-4FE8-9C08-6A6DEC9CDA91}" type="datetime1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74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E3A6-942E-4315-A440-4B0A0D77CB68}" type="datetime1">
              <a:rPr lang="pt-BR" smtClean="0"/>
              <a:t>07/10/2019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44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E749-91AE-4B3D-8EC7-A528D4D4E475}" type="datetime1">
              <a:rPr lang="pt-BR" smtClean="0"/>
              <a:t>07/10/2019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5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08B-DE68-4F0A-B520-74465177FBC6}" type="datetime1">
              <a:rPr lang="pt-BR" smtClean="0"/>
              <a:t>07/10/2019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37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F6E-F04E-41BE-9E1F-27DA3C4A0540}" type="datetime1">
              <a:rPr lang="pt-BR" smtClean="0"/>
              <a:t>07/10/2019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73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09AA-D6DE-462F-9878-FCE55878F72C}" type="datetime1">
              <a:rPr lang="pt-BR" smtClean="0"/>
              <a:t>07/10/2019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18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354-8C5E-4CD3-B865-6A8B75B21F07}" type="datetime1">
              <a:rPr lang="pt-BR" smtClean="0"/>
              <a:t>07/10/2019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15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F6FAC-DAAE-420A-9B3D-C24EA3D60516}" type="datetime1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14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2051720" y="3363838"/>
            <a:ext cx="5040560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139"/>
            <a:ext cx="9143999" cy="41230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79241"/>
            <a:ext cx="1440160" cy="600328"/>
          </a:xfrm>
          <a:prstGeom prst="rect">
            <a:avLst/>
          </a:prstGeom>
        </p:spPr>
      </p:pic>
      <p:pic>
        <p:nvPicPr>
          <p:cNvPr id="9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370" y="4573399"/>
            <a:ext cx="1053681" cy="5701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5" y="4479241"/>
            <a:ext cx="1224136" cy="4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3" cy="5143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496" y="1277347"/>
            <a:ext cx="288032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Disciplinas eletivas;</a:t>
            </a:r>
          </a:p>
          <a:p>
            <a:r>
              <a:rPr lang="pt-BR" b="1" dirty="0" smtClean="0"/>
              <a:t>Projeto de Vida;</a:t>
            </a:r>
          </a:p>
          <a:p>
            <a:r>
              <a:rPr lang="pt-BR" b="1" dirty="0" smtClean="0"/>
              <a:t>Trilhas de aprendizagens</a:t>
            </a:r>
          </a:p>
          <a:p>
            <a:endParaRPr lang="pt-BR" b="1" dirty="0"/>
          </a:p>
          <a:p>
            <a:r>
              <a:rPr lang="pt-BR" dirty="0" smtClean="0"/>
              <a:t> </a:t>
            </a:r>
            <a:r>
              <a:rPr lang="pt-BR" i="1" dirty="0" smtClean="0"/>
              <a:t>Mundo do Trabalho</a:t>
            </a:r>
          </a:p>
          <a:p>
            <a:r>
              <a:rPr lang="pt-BR" b="1" dirty="0" smtClean="0"/>
              <a:t>5</a:t>
            </a:r>
            <a:r>
              <a:rPr lang="pt-BR" dirty="0" smtClean="0"/>
              <a:t> </a:t>
            </a:r>
            <a:r>
              <a:rPr lang="pt-BR" b="1" dirty="0" smtClean="0"/>
              <a:t>–Itinerário</a:t>
            </a:r>
          </a:p>
          <a:p>
            <a:r>
              <a:rPr lang="pt-BR" b="1" dirty="0" smtClean="0"/>
              <a:t>Formação técnica profissional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37635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5220073" y="4483864"/>
            <a:ext cx="2581891" cy="536158"/>
            <a:chOff x="4077072" y="4483864"/>
            <a:chExt cx="2581891" cy="536158"/>
          </a:xfrm>
        </p:grpSpPr>
        <p:sp>
          <p:nvSpPr>
            <p:cNvPr id="5" name="Retângulo 4"/>
            <p:cNvSpPr/>
            <p:nvPr/>
          </p:nvSpPr>
          <p:spPr>
            <a:xfrm>
              <a:off x="4077072" y="4483864"/>
              <a:ext cx="2581891" cy="53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081" y="4503215"/>
              <a:ext cx="2509882" cy="497456"/>
            </a:xfrm>
            <a:prstGeom prst="rect">
              <a:avLst/>
            </a:prstGeom>
          </p:spPr>
        </p:pic>
      </p:grpSp>
      <p:pic>
        <p:nvPicPr>
          <p:cNvPr id="6" name="Imagem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0"/>
            <a:ext cx="6878789" cy="19956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4104" y="2839762"/>
            <a:ext cx="6857999" cy="110251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0" i="1" dirty="0"/>
              <a:t>O processo de (</a:t>
            </a:r>
            <a:r>
              <a:rPr lang="pt-BR" sz="2000" b="0" i="1" dirty="0" err="1"/>
              <a:t>re</a:t>
            </a:r>
            <a:r>
              <a:rPr lang="pt-BR" sz="2000" b="0" i="1" dirty="0"/>
              <a:t>)elaboração do currículo passa por</a:t>
            </a:r>
            <a:br>
              <a:rPr lang="pt-BR" sz="2000" b="0" i="1" dirty="0"/>
            </a:br>
            <a:r>
              <a:rPr lang="pt-BR" sz="2000" b="0" i="1" dirty="0"/>
              <a:t>conhecer a BNCC em seus diferentes aspectos, bem como as diversas possibilidades de construção dos itinerários formativos e de organização de sua oferta nas escolas, considerando as particularidades e os arranjos produtivos de</a:t>
            </a:r>
            <a:br>
              <a:rPr lang="pt-BR" sz="2000" b="0" i="1" dirty="0"/>
            </a:br>
            <a:r>
              <a:rPr lang="pt-BR" sz="2000" b="0" i="1" dirty="0"/>
              <a:t>cada unidade federativa.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63790" y="1203598"/>
            <a:ext cx="6857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</a:rPr>
              <a:t>A BNCC NOS CURRÍCULOS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5220073" y="4483864"/>
            <a:ext cx="2581891" cy="536158"/>
            <a:chOff x="4077072" y="4483864"/>
            <a:chExt cx="2581891" cy="536158"/>
          </a:xfrm>
        </p:grpSpPr>
        <p:sp>
          <p:nvSpPr>
            <p:cNvPr id="5" name="Retângulo 4"/>
            <p:cNvSpPr/>
            <p:nvPr/>
          </p:nvSpPr>
          <p:spPr>
            <a:xfrm>
              <a:off x="4077072" y="4483864"/>
              <a:ext cx="2581891" cy="53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081" y="4503215"/>
              <a:ext cx="2509882" cy="497456"/>
            </a:xfrm>
            <a:prstGeom prst="rect">
              <a:avLst/>
            </a:prstGeom>
          </p:spPr>
        </p:pic>
      </p:grpSp>
      <p:pic>
        <p:nvPicPr>
          <p:cNvPr id="6" name="Imagem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0"/>
            <a:ext cx="6878789" cy="19956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3395" y="3172887"/>
            <a:ext cx="6857999" cy="1102519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Formação de Grupos de Trabalho e estudo por área:</a:t>
            </a:r>
            <a:br>
              <a:rPr lang="pt-BR" sz="2000" dirty="0"/>
            </a:br>
            <a:r>
              <a:rPr lang="pt-BR" sz="2000" b="0" dirty="0" smtClean="0"/>
              <a:t>1- </a:t>
            </a:r>
            <a:r>
              <a:rPr lang="pt-BR" sz="2000" b="0" dirty="0"/>
              <a:t>Documentos que orientam o currículo do Ensino Médio no Estado;</a:t>
            </a:r>
            <a:br>
              <a:rPr lang="pt-BR" sz="2000" b="0" dirty="0"/>
            </a:br>
            <a:r>
              <a:rPr lang="pt-BR" sz="2000" b="0" dirty="0" smtClean="0"/>
              <a:t>2- </a:t>
            </a:r>
            <a:r>
              <a:rPr lang="pt-BR" sz="2000" b="0" dirty="0"/>
              <a:t>Base Nacional Comum Curricular;</a:t>
            </a:r>
            <a:br>
              <a:rPr lang="pt-BR" sz="2000" b="0" dirty="0"/>
            </a:br>
            <a:r>
              <a:rPr lang="pt-BR" sz="2000" b="0" dirty="0"/>
              <a:t>3 </a:t>
            </a:r>
            <a:r>
              <a:rPr lang="pt-BR" sz="2000" b="0" dirty="0" smtClean="0"/>
              <a:t>- Itinerários </a:t>
            </a:r>
            <a:r>
              <a:rPr lang="pt-BR" sz="2000" b="0" dirty="0"/>
              <a:t>Formativos;</a:t>
            </a:r>
            <a:br>
              <a:rPr lang="pt-BR" sz="2000" b="0" dirty="0"/>
            </a:br>
            <a:r>
              <a:rPr lang="pt-BR" sz="2000" b="0" dirty="0"/>
              <a:t>4 </a:t>
            </a:r>
            <a:r>
              <a:rPr lang="pt-BR" sz="2000" b="0" dirty="0" smtClean="0"/>
              <a:t>- Projeto </a:t>
            </a:r>
            <a:r>
              <a:rPr lang="pt-BR" sz="2000" b="0" dirty="0"/>
              <a:t>de Vida, Protagonismo Juvenil, Desenvolvimento Integral</a:t>
            </a:r>
            <a:br>
              <a:rPr lang="pt-BR" sz="2000" b="0" dirty="0"/>
            </a:br>
            <a:endParaRPr lang="pt-BR" sz="2000" b="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63790" y="1203598"/>
            <a:ext cx="6857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 colaborativo e cooperativo</a:t>
            </a:r>
          </a:p>
        </p:txBody>
      </p:sp>
    </p:spTree>
    <p:extLst>
      <p:ext uri="{BB962C8B-B14F-4D97-AF65-F5344CB8AC3E}">
        <p14:creationId xmlns:p14="http://schemas.microsoft.com/office/powerpoint/2010/main" val="3477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13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3250" t="44400" r="28126" b="16401"/>
          <a:stretch/>
        </p:blipFill>
        <p:spPr>
          <a:xfrm>
            <a:off x="2267744" y="195486"/>
            <a:ext cx="4824536" cy="2016224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827584" y="2715766"/>
            <a:ext cx="7704856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Organização </a:t>
            </a:r>
          </a:p>
          <a:p>
            <a:pPr algn="ctr"/>
            <a:r>
              <a:rPr lang="pt-BR" sz="2000" b="1" dirty="0"/>
              <a:t>DOCUMENTO DE REFERÊNCIA CURRICULAR – ETAPA ENSINO MÉDIO</a:t>
            </a:r>
          </a:p>
          <a:p>
            <a:pPr algn="ct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6632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900" y="78110"/>
            <a:ext cx="6398468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Verdana" pitchFamily="34" charset="0"/>
              </a:rPr>
              <a:t>Como está organizada a etapa do EM?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2051720" y="915566"/>
            <a:ext cx="5040560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3958"/>
            <a:ext cx="9144000" cy="69954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2" y="785813"/>
            <a:ext cx="6857999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15</a:t>
            </a:fld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0483"/>
            <a:ext cx="7571184" cy="348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797950" y="3826481"/>
            <a:ext cx="7890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</a:rPr>
              <a:t>24.586 contribuições e 11.350 </a:t>
            </a:r>
            <a:r>
              <a:rPr lang="pt-BR" sz="3200" b="1" dirty="0" smtClean="0">
                <a:latin typeface="Times New Roman" panose="02020603050405020304" pitchFamily="18" charset="0"/>
              </a:rPr>
              <a:t>participantes </a:t>
            </a:r>
            <a:endParaRPr lang="pt-BR" sz="3200" b="1" dirty="0"/>
          </a:p>
        </p:txBody>
      </p:sp>
      <p:sp>
        <p:nvSpPr>
          <p:cNvPr id="2" name="Retângulo 1"/>
          <p:cNvSpPr/>
          <p:nvPr/>
        </p:nvSpPr>
        <p:spPr>
          <a:xfrm>
            <a:off x="1835696" y="63176"/>
            <a:ext cx="5256584" cy="493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Contextualizando com a consulta do DRC – etapa Ensino Fundamental.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362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16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971600" y="19548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METAS PARA CONSULTA PÚBLICA DRC – ME – ENSINO MÉDIO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13418" y="62753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/>
              <a:t>Censo Escolar 2018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/>
              <a:t>Total de professores – EM - 11. 884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1510867"/>
            <a:ext cx="9036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Na </a:t>
            </a:r>
            <a:r>
              <a:rPr lang="pt-BR" sz="2000" b="1" dirty="0"/>
              <a:t>área urbana</a:t>
            </a:r>
            <a:r>
              <a:rPr lang="pt-BR" sz="2000" dirty="0"/>
              <a:t>, esperamos participação de 50% de professores da </a:t>
            </a:r>
            <a:r>
              <a:rPr lang="pt-BR" sz="2000" dirty="0" smtClean="0"/>
              <a:t>rede;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 smtClean="0"/>
              <a:t>Na </a:t>
            </a:r>
            <a:r>
              <a:rPr lang="pt-BR" sz="2000" b="1" dirty="0"/>
              <a:t>área rural</a:t>
            </a:r>
            <a:r>
              <a:rPr lang="pt-BR" sz="2000" dirty="0"/>
              <a:t>, esperamos participação de 40% dos professores da rede pública e 30% da rede </a:t>
            </a:r>
            <a:r>
              <a:rPr lang="pt-BR" sz="2000" dirty="0" smtClean="0"/>
              <a:t>privada;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Consideramos que cada professor responderá 50% dos campos de 01 consulta </a:t>
            </a:r>
            <a:r>
              <a:rPr lang="pt-BR" sz="2000" dirty="0" smtClean="0"/>
              <a:t>pública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Consideramos que, condicional na participação na consulta pública (meta de participações), cada professor fará um comentário 20% das vezes </a:t>
            </a:r>
            <a:r>
              <a:rPr lang="pt-BR" sz="2000" dirty="0" smtClean="0"/>
              <a:t>possíveis.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451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17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971600" y="12347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METAS PARA CONSULTA PÚBLICA DRC – ME – ENSINO MÉDIO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5480" y="1923678"/>
            <a:ext cx="689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Definição de cada </a:t>
            </a:r>
            <a:r>
              <a:rPr lang="pt-BR" sz="2000" dirty="0" smtClean="0"/>
              <a:t>indicador</a:t>
            </a:r>
            <a:r>
              <a:rPr lang="pt-BR" sz="2000" dirty="0"/>
              <a:t>: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434" y="555526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Metas:</a:t>
            </a:r>
            <a:endParaRPr lang="pt-BR" sz="2000" dirty="0"/>
          </a:p>
          <a:p>
            <a:r>
              <a:rPr lang="pt-BR" sz="2000" b="1" dirty="0"/>
              <a:t>Participantes:</a:t>
            </a:r>
            <a:r>
              <a:rPr lang="pt-BR" sz="2000" dirty="0"/>
              <a:t> 5.609</a:t>
            </a:r>
          </a:p>
          <a:p>
            <a:r>
              <a:rPr lang="pt-BR" sz="2000" b="1" dirty="0"/>
              <a:t>Participações:</a:t>
            </a:r>
            <a:r>
              <a:rPr lang="pt-BR" sz="2000" dirty="0"/>
              <a:t> 97.896</a:t>
            </a:r>
          </a:p>
          <a:p>
            <a:r>
              <a:rPr lang="pt-BR" sz="2000" b="1" dirty="0"/>
              <a:t>Contribuições:</a:t>
            </a:r>
            <a:r>
              <a:rPr lang="pt-BR" sz="2000" dirty="0"/>
              <a:t> 19.579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23022" y="2509251"/>
          <a:ext cx="8569458" cy="5867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12672">
                  <a:extLst>
                    <a:ext uri="{9D8B030D-6E8A-4147-A177-3AD203B41FA5}">
                      <a16:colId xmlns:a16="http://schemas.microsoft.com/office/drawing/2014/main" val="175237805"/>
                    </a:ext>
                  </a:extLst>
                </a:gridCol>
                <a:gridCol w="6956786">
                  <a:extLst>
                    <a:ext uri="{9D8B030D-6E8A-4147-A177-3AD203B41FA5}">
                      <a16:colId xmlns:a16="http://schemas.microsoft.com/office/drawing/2014/main" val="1677494019"/>
                    </a:ext>
                  </a:extLst>
                </a:gridCol>
              </a:tblGrid>
              <a:tr h="3466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dirty="0" smtClean="0">
                          <a:effectLst/>
                        </a:rPr>
                        <a:t>Participação </a:t>
                      </a:r>
                      <a:endParaRPr lang="pt-BR" sz="18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800" dirty="0">
                          <a:effectLst/>
                        </a:rPr>
                        <a:t>cada resposta às duas perguntas "Está claro?" e "É pertinente" conta como 01 participação.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4350739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323022" y="3219822"/>
          <a:ext cx="8569458" cy="6477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23652">
                  <a:extLst>
                    <a:ext uri="{9D8B030D-6E8A-4147-A177-3AD203B41FA5}">
                      <a16:colId xmlns:a16="http://schemas.microsoft.com/office/drawing/2014/main" val="4241714474"/>
                    </a:ext>
                  </a:extLst>
                </a:gridCol>
                <a:gridCol w="6945806">
                  <a:extLst>
                    <a:ext uri="{9D8B030D-6E8A-4147-A177-3AD203B41FA5}">
                      <a16:colId xmlns:a16="http://schemas.microsoft.com/office/drawing/2014/main" val="36020805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dirty="0">
                          <a:effectLst/>
                        </a:rPr>
                        <a:t>Contribuição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2000" dirty="0">
                          <a:effectLst/>
                        </a:rPr>
                        <a:t>cada comentário e/ou sugestão deixada por uma participação conta como 01 contribuição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629784669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305480" y="4011910"/>
          <a:ext cx="8586999" cy="6477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96009">
                  <a:extLst>
                    <a:ext uri="{9D8B030D-6E8A-4147-A177-3AD203B41FA5}">
                      <a16:colId xmlns:a16="http://schemas.microsoft.com/office/drawing/2014/main" val="1358196499"/>
                    </a:ext>
                  </a:extLst>
                </a:gridCol>
                <a:gridCol w="6990990">
                  <a:extLst>
                    <a:ext uri="{9D8B030D-6E8A-4147-A177-3AD203B41FA5}">
                      <a16:colId xmlns:a16="http://schemas.microsoft.com/office/drawing/2014/main" val="8237312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dirty="0">
                          <a:effectLst/>
                        </a:rPr>
                        <a:t>Participante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2000" dirty="0">
                          <a:effectLst/>
                        </a:rPr>
                        <a:t>cada pessoas que fez ao menos 01 participação em ao menos 01 link da consulta pública. Os casos de pessoas que participaram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69738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18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3518"/>
            <a:ext cx="8003232" cy="3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19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5486"/>
            <a:ext cx="8136904" cy="4383487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627784" y="3147814"/>
            <a:ext cx="1368152" cy="360040"/>
          </a:xfrm>
          <a:prstGeom prst="ellipse">
            <a:avLst/>
          </a:prstGeom>
          <a:noFill/>
          <a:ln w="76200">
            <a:solidFill>
              <a:srgbClr val="280CF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777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900" y="136589"/>
            <a:ext cx="6172200" cy="857250"/>
          </a:xfrm>
        </p:spPr>
        <p:txBody>
          <a:bodyPr>
            <a:normAutofit/>
          </a:bodyPr>
          <a:lstStyle/>
          <a:p>
            <a:r>
              <a:rPr lang="pt-BR" dirty="0">
                <a:ea typeface="Verdana" pitchFamily="34" charset="0"/>
              </a:rPr>
              <a:t>Regime de Colaboração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200" dirty="0">
              <a:latin typeface="Verdana" pitchFamily="34" charset="0"/>
              <a:ea typeface="Verdana" pitchFamily="34" charset="0"/>
            </a:endParaRPr>
          </a:p>
          <a:p>
            <a:endParaRPr lang="pt-BR" sz="1200" dirty="0">
              <a:latin typeface="Verdana" pitchFamily="34" charset="0"/>
              <a:ea typeface="Verdana" pitchFamily="34" charset="0"/>
            </a:endParaRPr>
          </a:p>
          <a:p>
            <a:endParaRPr lang="pt-BR" sz="1200" dirty="0">
              <a:latin typeface="Verdana" pitchFamily="34" charset="0"/>
              <a:ea typeface="Verdana" pitchFamily="34" charset="0"/>
            </a:endParaRPr>
          </a:p>
          <a:p>
            <a:endParaRPr lang="pt-BR" sz="1200" dirty="0">
              <a:latin typeface="Verdana" pitchFamily="34" charset="0"/>
              <a:ea typeface="Verdana" pitchFamily="34" charset="0"/>
            </a:endParaRPr>
          </a:p>
          <a:p>
            <a:endParaRPr lang="pt-BR" sz="1200" dirty="0">
              <a:latin typeface="Verdana" pitchFamily="34" charset="0"/>
              <a:ea typeface="Verdana" pitchFamily="34" charset="0"/>
            </a:endParaRPr>
          </a:p>
          <a:p>
            <a:endParaRPr lang="pt-BR" sz="1200" dirty="0">
              <a:latin typeface="Verdana" pitchFamily="34" charset="0"/>
              <a:ea typeface="Verdana" pitchFamily="34" charset="0"/>
            </a:endParaRPr>
          </a:p>
          <a:p>
            <a:endParaRPr lang="pt-BR" sz="1200" dirty="0">
              <a:latin typeface="Verdana" pitchFamily="34" charset="0"/>
              <a:ea typeface="Verdana" pitchFamily="34" charset="0"/>
            </a:endParaRPr>
          </a:p>
          <a:p>
            <a:endParaRPr lang="pt-BR" sz="1200" dirty="0">
              <a:latin typeface="Verdana" pitchFamily="34" charset="0"/>
              <a:ea typeface="Verdana" pitchFamily="34" charset="0"/>
            </a:endParaRPr>
          </a:p>
          <a:p>
            <a:endParaRPr lang="pt-BR" sz="1200" dirty="0">
              <a:latin typeface="Verdana" pitchFamily="34" charset="0"/>
              <a:ea typeface="Verdana" pitchFamily="34" charset="0"/>
            </a:endParaRPr>
          </a:p>
          <a:p>
            <a:endParaRPr lang="pt-BR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2</a:t>
            </a:fld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>
            <a:off x="2051720" y="915566"/>
            <a:ext cx="5040560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Agrupar 15"/>
          <p:cNvGrpSpPr/>
          <p:nvPr/>
        </p:nvGrpSpPr>
        <p:grpSpPr>
          <a:xfrm>
            <a:off x="6549470" y="4554459"/>
            <a:ext cx="2497207" cy="482500"/>
            <a:chOff x="4077072" y="4483864"/>
            <a:chExt cx="2581891" cy="536158"/>
          </a:xfrm>
        </p:grpSpPr>
        <p:sp>
          <p:nvSpPr>
            <p:cNvPr id="17" name="Retângulo 16"/>
            <p:cNvSpPr/>
            <p:nvPr/>
          </p:nvSpPr>
          <p:spPr>
            <a:xfrm>
              <a:off x="4077072" y="4483864"/>
              <a:ext cx="2581891" cy="53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081" y="4503215"/>
              <a:ext cx="2509882" cy="497456"/>
            </a:xfrm>
            <a:prstGeom prst="rect">
              <a:avLst/>
            </a:prstGeom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6875" t="36000" r="22875" b="17800"/>
          <a:stretch/>
        </p:blipFill>
        <p:spPr>
          <a:xfrm>
            <a:off x="119571" y="1287222"/>
            <a:ext cx="3312368" cy="2376264"/>
          </a:xfrm>
          <a:prstGeom prst="rect">
            <a:avLst/>
          </a:prstGeom>
        </p:spPr>
      </p:pic>
      <p:sp>
        <p:nvSpPr>
          <p:cNvPr id="25" name="Seta para a direita 24"/>
          <p:cNvSpPr/>
          <p:nvPr/>
        </p:nvSpPr>
        <p:spPr>
          <a:xfrm>
            <a:off x="3306688" y="1891606"/>
            <a:ext cx="689248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4"/>
          <a:srcRect t="9401" r="3626" b="47200"/>
          <a:stretch/>
        </p:blipFill>
        <p:spPr>
          <a:xfrm>
            <a:off x="3995936" y="1088208"/>
            <a:ext cx="4896544" cy="2347638"/>
          </a:xfrm>
          <a:prstGeom prst="rect">
            <a:avLst/>
          </a:prstGeom>
        </p:spPr>
      </p:pic>
      <p:sp>
        <p:nvSpPr>
          <p:cNvPr id="27" name="Elipse 26"/>
          <p:cNvSpPr/>
          <p:nvPr/>
        </p:nvSpPr>
        <p:spPr>
          <a:xfrm>
            <a:off x="4860032" y="2067694"/>
            <a:ext cx="792088" cy="32796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5"/>
          <a:srcRect l="28126" t="20601" r="29875" b="40200"/>
          <a:stretch/>
        </p:blipFill>
        <p:spPr>
          <a:xfrm>
            <a:off x="0" y="1238121"/>
            <a:ext cx="3995936" cy="294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1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20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8662"/>
            <a:ext cx="7056784" cy="441049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55118" y="3939902"/>
            <a:ext cx="3179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https://youtu.be/pUsbs0_9OXw</a:t>
            </a:r>
          </a:p>
        </p:txBody>
      </p:sp>
    </p:spTree>
    <p:extLst>
      <p:ext uri="{BB962C8B-B14F-4D97-AF65-F5344CB8AC3E}">
        <p14:creationId xmlns:p14="http://schemas.microsoft.com/office/powerpoint/2010/main" val="17314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70765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t-BR" dirty="0"/>
              <a:t>Meta: Entrega para CEE/DEZ-2019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4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Audiências públicas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21 a 24/10/2019</a:t>
            </a:r>
          </a:p>
          <a:p>
            <a:r>
              <a:rPr lang="pt-BR" dirty="0" smtClean="0"/>
              <a:t>Cuiabá e Várzea Grande</a:t>
            </a:r>
          </a:p>
          <a:p>
            <a:r>
              <a:rPr lang="pt-BR" dirty="0" smtClean="0"/>
              <a:t>Parte Geral e área de conhecimento</a:t>
            </a:r>
          </a:p>
          <a:p>
            <a:r>
              <a:rPr lang="pt-BR" dirty="0" smtClean="0"/>
              <a:t>Matutino/Vespertino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7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Definição da </a:t>
            </a:r>
            <a:r>
              <a:rPr lang="pt-BR" dirty="0" smtClean="0"/>
              <a:t>arquitetura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????</a:t>
            </a:r>
          </a:p>
          <a:p>
            <a:pPr algn="just">
              <a:buFontTx/>
              <a:buChar char="-"/>
            </a:pPr>
            <a:r>
              <a:rPr lang="pt-BR" dirty="0" smtClean="0"/>
              <a:t>Validação do Comitê, pós trabalho com as Escolas Piloto e GT Novo Ensino Médio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Tx/>
              <a:buChar char="-"/>
            </a:pPr>
            <a:r>
              <a:rPr lang="pt-BR" dirty="0" smtClean="0"/>
              <a:t>Audiência Pública???</a:t>
            </a:r>
          </a:p>
          <a:p>
            <a:pPr marL="0" indent="0" algn="just">
              <a:buNone/>
            </a:pPr>
            <a:r>
              <a:rPr lang="pt-BR" dirty="0" smtClean="0"/>
              <a:t>    Quanto tempo?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2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Pontos de atenção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3944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Confirmar as Metas para Consulta Pública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Transição do EF para o EM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Definir com o CEE prazo para devolutiva do DRC-EM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Oferta do 5º Itinerário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2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Pontos de atenção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Estado de Mato Grosso vai ofertar o 5ª Itinerário?</a:t>
            </a:r>
          </a:p>
          <a:p>
            <a:r>
              <a:rPr lang="pt-BR" dirty="0" smtClean="0"/>
              <a:t>Como se dará a oferta? Concomitante? Integrado?</a:t>
            </a:r>
          </a:p>
          <a:p>
            <a:r>
              <a:rPr lang="pt-BR" dirty="0" smtClean="0"/>
              <a:t>A SEDUC vai fazer parceria com as instituições? Quais?</a:t>
            </a:r>
          </a:p>
          <a:p>
            <a:r>
              <a:rPr lang="pt-BR" dirty="0" smtClean="0"/>
              <a:t>Vai ter certificação? Como se dará? Intermediária? Ou como no EMIEPI, na conclusão do EM?</a:t>
            </a:r>
          </a:p>
          <a:p>
            <a:r>
              <a:rPr lang="pt-BR" dirty="0" smtClean="0"/>
              <a:t>Como será a avaliação no 5º Itinerário?</a:t>
            </a:r>
          </a:p>
          <a:p>
            <a:r>
              <a:rPr lang="pt-BR" dirty="0" smtClean="0"/>
              <a:t>Elaboração das competências e habilidades entre SEDUC, os professores da base Técnica e parceiros.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0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26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7625" t="64372" r="18500" b="15002"/>
          <a:stretch/>
        </p:blipFill>
        <p:spPr>
          <a:xfrm>
            <a:off x="1259631" y="2490281"/>
            <a:ext cx="7200619" cy="136072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7625" t="20600" r="18500" b="42189"/>
          <a:stretch/>
        </p:blipFill>
        <p:spPr>
          <a:xfrm>
            <a:off x="1259632" y="35382"/>
            <a:ext cx="7200619" cy="24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070992" y="1552104"/>
            <a:ext cx="6858000" cy="127694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pt-BR" altLang="pt-BR" sz="1575" b="1" dirty="0"/>
              <a:t>Suporte para elaboração e execução do Plano de Implementação do Novo Ensino Médio – PLI, </a:t>
            </a:r>
            <a:r>
              <a:rPr lang="pt-BR" altLang="pt-BR" sz="1575" b="1" dirty="0" smtClean="0"/>
              <a:t>considerando:</a:t>
            </a:r>
            <a:endParaRPr lang="pt-BR" altLang="pt-BR" sz="1575" b="1" dirty="0"/>
          </a:p>
          <a:p>
            <a:pPr marL="289322" indent="-289322" algn="just">
              <a:buFont typeface="Wingdings" panose="05000000000000000000" pitchFamily="2" charset="2"/>
              <a:buAutoNum type="arabicPeriod"/>
              <a:defRPr/>
            </a:pPr>
            <a:r>
              <a:rPr lang="pt-BR" altLang="pt-BR" sz="1575" b="1" dirty="0"/>
              <a:t>BNCC</a:t>
            </a:r>
          </a:p>
          <a:p>
            <a:pPr marL="289322" indent="-289322" algn="just">
              <a:buFont typeface="Wingdings" panose="05000000000000000000" pitchFamily="2" charset="2"/>
              <a:buAutoNum type="arabicPeriod"/>
              <a:defRPr/>
            </a:pPr>
            <a:r>
              <a:rPr lang="pt-BR" altLang="pt-BR" sz="1575" b="1" dirty="0"/>
              <a:t>Diferentes itinerários formativos</a:t>
            </a:r>
          </a:p>
          <a:p>
            <a:pPr marL="289322" indent="-289322" algn="just">
              <a:buFont typeface="Wingdings" panose="05000000000000000000" pitchFamily="2" charset="2"/>
              <a:buAutoNum type="arabicPeriod"/>
              <a:defRPr/>
            </a:pPr>
            <a:r>
              <a:rPr lang="pt-BR" altLang="pt-BR" sz="1575" b="1" dirty="0"/>
              <a:t>Ampliação da carga </a:t>
            </a:r>
            <a:r>
              <a:rPr lang="pt-BR" altLang="pt-BR" sz="1575" b="1" dirty="0" smtClean="0"/>
              <a:t>horária ( ATÉ 2022).</a:t>
            </a:r>
            <a:endParaRPr lang="pt-BR" altLang="pt-BR" sz="1575" dirty="0"/>
          </a:p>
        </p:txBody>
      </p:sp>
      <p:pic>
        <p:nvPicPr>
          <p:cNvPr id="2969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54919" r="10753" b="4686"/>
          <a:stretch>
            <a:fillRect/>
          </a:stretch>
        </p:blipFill>
        <p:spPr bwMode="auto">
          <a:xfrm>
            <a:off x="1143000" y="2942333"/>
            <a:ext cx="6858000" cy="1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ítulo 1"/>
          <p:cNvSpPr>
            <a:spLocks noGrp="1"/>
          </p:cNvSpPr>
          <p:nvPr>
            <p:ph type="title"/>
          </p:nvPr>
        </p:nvSpPr>
        <p:spPr>
          <a:xfrm>
            <a:off x="1259632" y="-4489"/>
            <a:ext cx="6858000" cy="776039"/>
          </a:xfrm>
        </p:spPr>
        <p:txBody>
          <a:bodyPr>
            <a:normAutofit/>
          </a:bodyPr>
          <a:lstStyle/>
          <a:p>
            <a:r>
              <a:rPr lang="pt-BR" altLang="pt-BR" sz="2400" dirty="0" smtClean="0"/>
              <a:t>Plano </a:t>
            </a:r>
            <a:r>
              <a:rPr lang="pt-BR" altLang="pt-BR" sz="2400" dirty="0"/>
              <a:t>de Implementação do Novo Ensino Médio</a:t>
            </a:r>
            <a:endParaRPr lang="pt-BR" altLang="pt-BR" sz="2250" dirty="0"/>
          </a:p>
        </p:txBody>
      </p:sp>
      <p:sp>
        <p:nvSpPr>
          <p:cNvPr id="2" name="Retângulo 1"/>
          <p:cNvSpPr/>
          <p:nvPr/>
        </p:nvSpPr>
        <p:spPr>
          <a:xfrm>
            <a:off x="1070992" y="631366"/>
            <a:ext cx="7317432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Comitê irá auxiliar o Estado na organização do Plano de implementação!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56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57200" y="16330"/>
            <a:ext cx="8229600" cy="683212"/>
          </a:xfrm>
        </p:spPr>
        <p:txBody>
          <a:bodyPr/>
          <a:lstStyle/>
          <a:p>
            <a:r>
              <a:rPr lang="pt-BR" altLang="pt-BR" dirty="0" err="1" smtClean="0"/>
              <a:t>Macroações</a:t>
            </a:r>
            <a:r>
              <a:rPr lang="pt-BR" altLang="pt-BR" dirty="0" smtClean="0"/>
              <a:t>/Projetos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57200" y="555526"/>
            <a:ext cx="8229600" cy="339447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dirty="0" smtClean="0"/>
              <a:t>Comunicação e mobilização</a:t>
            </a:r>
          </a:p>
          <a:p>
            <a:r>
              <a:rPr lang="pt-BR" altLang="pt-BR" dirty="0" smtClean="0"/>
              <a:t>Escutas e diagnóstico</a:t>
            </a:r>
          </a:p>
          <a:p>
            <a:r>
              <a:rPr lang="pt-BR" altLang="pt-BR" dirty="0" smtClean="0"/>
              <a:t>Arquitetura Curricular </a:t>
            </a:r>
          </a:p>
          <a:p>
            <a:r>
              <a:rPr lang="pt-BR" altLang="pt-BR" dirty="0" smtClean="0"/>
              <a:t>(Re)elaboração curricular- ênfase parte comum</a:t>
            </a:r>
          </a:p>
          <a:p>
            <a:r>
              <a:rPr lang="pt-BR" altLang="pt-BR" dirty="0" smtClean="0"/>
              <a:t>(Re)elaboração curricular- ênfase itinerários áreas do conhecimento</a:t>
            </a:r>
          </a:p>
          <a:p>
            <a:r>
              <a:rPr lang="pt-BR" altLang="pt-BR" dirty="0" smtClean="0"/>
              <a:t>(Re)elaboração curricular- ênfase itinerários formação profissional e técnica</a:t>
            </a:r>
          </a:p>
        </p:txBody>
      </p:sp>
      <p:pic>
        <p:nvPicPr>
          <p:cNvPr id="1843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9998"/>
            <a:ext cx="6804248" cy="11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47328" y="27225"/>
            <a:ext cx="8229600" cy="528301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/>
              <a:t>Escutas e Diagnóstico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755663"/>
              </p:ext>
            </p:extLst>
          </p:nvPr>
        </p:nvGraphicFramePr>
        <p:xfrm>
          <a:off x="107504" y="555526"/>
          <a:ext cx="8980784" cy="3699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0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17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Diagnóstico de Infraestrutura (Verificar capacidade e condições de infraestrutura da rede.)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Recursos Humanos (Verificar a capacidade e condições de disponibilidade de recursos humanos da rede.)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4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Escuta dos estudantes (Definir instrumentos ou diretrizes de mapeamento do interesse dos estudantes)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3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Escuta de professores e demais profissionais da educação (Definir instrumentos ou diretrizes de mapeamento do interesse do corpo docente)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3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Escuta da comunidade escolar (Definir instrumentos ou diretrizes de mapeamento do interesse dos estudantes)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3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Vocações da realidade local (Identificar as perspectivas do mundo do trabalho e arranjos produtivos locais e a relevância para o contexto local e as possibilidades dos sistemas de ensino, sendo possível, ainda, a composição de itinerário integrado.)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3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Análise demográfica por regional e município (Elaborar levantamento demográfico por Estado, região e município dos jovens.)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3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Levantamento das normativas estaduais (Fazer levantamento das normativas estaduais e sinalizar a necessidade de elaboração de documentos estaduais para a concretização da (</a:t>
                      </a:r>
                      <a:r>
                        <a:rPr lang="pt-BR" sz="1600" u="none" strike="noStrike" dirty="0" err="1">
                          <a:effectLst/>
                        </a:rPr>
                        <a:t>re</a:t>
                      </a:r>
                      <a:r>
                        <a:rPr lang="pt-BR" sz="1600" u="none" strike="noStrike" dirty="0">
                          <a:effectLst/>
                        </a:rPr>
                        <a:t>)elaboração curricular.)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6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5508104" y="4442785"/>
            <a:ext cx="3373979" cy="536158"/>
            <a:chOff x="4077072" y="4483864"/>
            <a:chExt cx="2581891" cy="536158"/>
          </a:xfrm>
        </p:grpSpPr>
        <p:sp>
          <p:nvSpPr>
            <p:cNvPr id="3" name="Retângulo 2"/>
            <p:cNvSpPr/>
            <p:nvPr/>
          </p:nvSpPr>
          <p:spPr>
            <a:xfrm>
              <a:off x="4077072" y="4483864"/>
              <a:ext cx="2581891" cy="53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081" y="4503215"/>
              <a:ext cx="2509882" cy="497456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546" y="4258450"/>
            <a:ext cx="5472608" cy="904828"/>
          </a:xfrm>
        </p:spPr>
        <p:txBody>
          <a:bodyPr>
            <a:noAutofit/>
          </a:bodyPr>
          <a:lstStyle/>
          <a:p>
            <a:pPr algn="l"/>
            <a:r>
              <a:rPr lang="pt-BR" sz="1600" i="1" dirty="0">
                <a:solidFill>
                  <a:schemeClr val="tx1"/>
                </a:solidFill>
              </a:rPr>
              <a:t>Uma reforma da etapa já está em tramitação na Câmara dos Deputados, por meio do Projeto de Lei (PL) 6480/2013.</a:t>
            </a:r>
            <a:endParaRPr lang="pt-BR" sz="1600" i="1" dirty="0">
              <a:solidFill>
                <a:schemeClr val="tx1"/>
              </a:solidFill>
              <a:ea typeface="Verdana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16750" t="38800" r="21126" b="29001"/>
          <a:stretch/>
        </p:blipFill>
        <p:spPr>
          <a:xfrm>
            <a:off x="650031" y="1869382"/>
            <a:ext cx="7776865" cy="23355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0" y="981600"/>
            <a:ext cx="9110464" cy="751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Uma breve análise de alguns pontos que viabilizaram o processo.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232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79122" y="195486"/>
            <a:ext cx="8229600" cy="528301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Questionário de Escuta:</a:t>
            </a:r>
            <a:br>
              <a:rPr lang="pt-BR" altLang="pt-BR" dirty="0"/>
            </a:br>
            <a:r>
              <a:rPr lang="pt-BR" altLang="pt-BR" dirty="0"/>
              <a:t>Nossa Escola em (Re)Construção</a:t>
            </a:r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59AF21EB-516B-48E0-9D5C-F0F8C83CEB93}"/>
              </a:ext>
            </a:extLst>
          </p:cNvPr>
          <p:cNvSpPr/>
          <p:nvPr/>
        </p:nvSpPr>
        <p:spPr>
          <a:xfrm>
            <a:off x="3246256" y="1279100"/>
            <a:ext cx="595798" cy="301763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8F8871B-3757-4D76-9106-F1631B496C26}"/>
              </a:ext>
            </a:extLst>
          </p:cNvPr>
          <p:cNvGraphicFramePr/>
          <p:nvPr>
            <p:extLst/>
          </p:nvPr>
        </p:nvGraphicFramePr>
        <p:xfrm>
          <a:off x="303162" y="1966526"/>
          <a:ext cx="2759968" cy="1856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E1474A6-D80B-4802-A594-888099FF5C2A}"/>
              </a:ext>
            </a:extLst>
          </p:cNvPr>
          <p:cNvGraphicFramePr/>
          <p:nvPr>
            <p:extLst/>
          </p:nvPr>
        </p:nvGraphicFramePr>
        <p:xfrm>
          <a:off x="3923928" y="1347614"/>
          <a:ext cx="2524210" cy="1127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CFD75F-6F8C-4E45-A56C-185756266590}"/>
              </a:ext>
            </a:extLst>
          </p:cNvPr>
          <p:cNvGraphicFramePr/>
          <p:nvPr>
            <p:extLst/>
          </p:nvPr>
        </p:nvGraphicFramePr>
        <p:xfrm>
          <a:off x="3923928" y="2614598"/>
          <a:ext cx="2365921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0D881B7C-6210-4A49-AD02-1E151F9A36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56176" y="2240230"/>
            <a:ext cx="28479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60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79122" y="195486"/>
            <a:ext cx="8229600" cy="528301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Questionário de Escuta:</a:t>
            </a:r>
            <a:br>
              <a:rPr lang="pt-BR" altLang="pt-BR" dirty="0"/>
            </a:br>
            <a:r>
              <a:rPr lang="pt-BR" altLang="pt-BR" dirty="0"/>
              <a:t>Nossa Escola em (Re)Construção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CE1D00-6805-4F9F-9403-07DEF4036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31590"/>
            <a:ext cx="5296446" cy="341801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ADBBE95-A10A-4438-93A6-12073FCBBB36}"/>
              </a:ext>
            </a:extLst>
          </p:cNvPr>
          <p:cNvSpPr txBox="1"/>
          <p:nvPr/>
        </p:nvSpPr>
        <p:spPr>
          <a:xfrm>
            <a:off x="5580112" y="113159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Participações</a:t>
            </a:r>
            <a:r>
              <a:rPr lang="en-US" dirty="0"/>
              <a:t> de 127 </a:t>
            </a:r>
            <a:r>
              <a:rPr lang="en-US" dirty="0" err="1"/>
              <a:t>municípios</a:t>
            </a:r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33790D2-0194-4285-B635-F6871F274CDA}"/>
              </a:ext>
            </a:extLst>
          </p:cNvPr>
          <p:cNvSpPr txBox="1"/>
          <p:nvPr/>
        </p:nvSpPr>
        <p:spPr>
          <a:xfrm>
            <a:off x="5580112" y="173440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14 </a:t>
            </a:r>
            <a:r>
              <a:rPr lang="en-US" dirty="0" err="1"/>
              <a:t>municípios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participação</a:t>
            </a:r>
            <a:r>
              <a:rPr lang="en-US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Em</a:t>
            </a:r>
            <a:r>
              <a:rPr lang="en-US" dirty="0"/>
              <a:t> media, 7095 </a:t>
            </a:r>
            <a:r>
              <a:rPr lang="en-US" dirty="0" err="1"/>
              <a:t>hab</a:t>
            </a:r>
            <a:r>
              <a:rPr lang="en-US" dirty="0"/>
              <a:t>/ </a:t>
            </a:r>
            <a:r>
              <a:rPr lang="en-US" dirty="0" err="1"/>
              <a:t>município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0E63BA7-6672-404B-B01B-B07283C7A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511535"/>
            <a:ext cx="2221174" cy="20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18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79122" y="195486"/>
            <a:ext cx="8229600" cy="528301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Questionário de Escuta:</a:t>
            </a:r>
            <a:br>
              <a:rPr lang="pt-BR" altLang="pt-BR" dirty="0"/>
            </a:br>
            <a:r>
              <a:rPr lang="pt-BR" altLang="pt-BR" dirty="0"/>
              <a:t>Nossa Escola em (Re)Construção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9124165-67B4-42B9-834B-82AA127F8BFB}"/>
              </a:ext>
            </a:extLst>
          </p:cNvPr>
          <p:cNvSpPr txBox="1">
            <a:spLocks/>
          </p:cNvSpPr>
          <p:nvPr/>
        </p:nvSpPr>
        <p:spPr>
          <a:xfrm>
            <a:off x="314857" y="1131589"/>
            <a:ext cx="8229600" cy="52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dirty="0"/>
              <a:t>A Escola que os Jovens Querem:</a:t>
            </a: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8A361C0F-FD5B-4180-88B5-C6F84D48FFF9}"/>
              </a:ext>
            </a:extLst>
          </p:cNvPr>
          <p:cNvSpPr/>
          <p:nvPr/>
        </p:nvSpPr>
        <p:spPr>
          <a:xfrm rot="5400000">
            <a:off x="45776" y="1252296"/>
            <a:ext cx="267472" cy="286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D5A7B3A-8611-4CF7-92D1-B659D7F9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4" y="1591187"/>
            <a:ext cx="6369075" cy="313331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603536-75E9-4FAC-B272-6456A54E67CF}"/>
              </a:ext>
            </a:extLst>
          </p:cNvPr>
          <p:cNvSpPr txBox="1"/>
          <p:nvPr/>
        </p:nvSpPr>
        <p:spPr>
          <a:xfrm>
            <a:off x="6430279" y="1707654"/>
            <a:ext cx="2606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Preocupações</a:t>
            </a:r>
            <a:r>
              <a:rPr lang="en-US" dirty="0"/>
              <a:t> </a:t>
            </a:r>
            <a:r>
              <a:rPr lang="en-US" dirty="0" err="1"/>
              <a:t>voltadas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para </a:t>
            </a:r>
            <a:r>
              <a:rPr lang="en-US" dirty="0" err="1"/>
              <a:t>conteúdos</a:t>
            </a:r>
            <a:r>
              <a:rPr lang="en-US" dirty="0"/>
              <a:t> e </a:t>
            </a:r>
            <a:r>
              <a:rPr lang="en-US" dirty="0" err="1"/>
              <a:t>habilidades</a:t>
            </a:r>
            <a:r>
              <a:rPr lang="en-US" dirty="0"/>
              <a:t> do que para </a:t>
            </a:r>
            <a:r>
              <a:rPr lang="en-US" dirty="0" err="1"/>
              <a:t>relações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184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79122" y="195486"/>
            <a:ext cx="8229600" cy="528301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Questionário de Escuta:</a:t>
            </a:r>
            <a:br>
              <a:rPr lang="pt-BR" altLang="pt-BR" dirty="0"/>
            </a:br>
            <a:r>
              <a:rPr lang="pt-BR" altLang="pt-BR" dirty="0"/>
              <a:t>Nossa Escola em (Re)Construção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364C4F4-69BD-4AA5-9967-8E660FE8E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462"/>
            <a:ext cx="6444208" cy="312809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C4A22E7-599E-451E-B572-9A74D0EA7422}"/>
              </a:ext>
            </a:extLst>
          </p:cNvPr>
          <p:cNvSpPr txBox="1">
            <a:spLocks/>
          </p:cNvSpPr>
          <p:nvPr/>
        </p:nvSpPr>
        <p:spPr>
          <a:xfrm>
            <a:off x="314857" y="1131589"/>
            <a:ext cx="8229600" cy="52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dirty="0"/>
              <a:t>Jeito preferido de aprender: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6240C221-2F4B-4014-87A1-717620EB22C5}"/>
              </a:ext>
            </a:extLst>
          </p:cNvPr>
          <p:cNvSpPr/>
          <p:nvPr/>
        </p:nvSpPr>
        <p:spPr>
          <a:xfrm rot="5400000">
            <a:off x="45776" y="1252296"/>
            <a:ext cx="267472" cy="286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B8F6E4-4C87-4DB1-93EE-1A243FC313C4}"/>
              </a:ext>
            </a:extLst>
          </p:cNvPr>
          <p:cNvSpPr txBox="1"/>
          <p:nvPr/>
        </p:nvSpPr>
        <p:spPr>
          <a:xfrm>
            <a:off x="6407696" y="2016345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03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tendências</a:t>
            </a:r>
            <a:r>
              <a:rPr lang="en-US" dirty="0"/>
              <a:t> de </a:t>
            </a:r>
            <a:r>
              <a:rPr lang="en-US" dirty="0" err="1"/>
              <a:t>abordagem</a:t>
            </a:r>
            <a:r>
              <a:rPr lang="en-US" dirty="0"/>
              <a:t>:</a:t>
            </a:r>
          </a:p>
          <a:p>
            <a:pPr algn="just"/>
            <a:endParaRPr lang="en-US" dirty="0"/>
          </a:p>
          <a:p>
            <a:pPr marL="400050" indent="-400050">
              <a:buFont typeface="+mj-lt"/>
              <a:buAutoNum type="romanLcPeriod"/>
            </a:pPr>
            <a:r>
              <a:rPr lang="en-US" dirty="0" err="1"/>
              <a:t>Interações</a:t>
            </a:r>
            <a:r>
              <a:rPr lang="en-US" dirty="0"/>
              <a:t> e </a:t>
            </a: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mão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err="1"/>
              <a:t>Centradas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Relações</a:t>
            </a:r>
            <a:r>
              <a:rPr lang="en-US" dirty="0"/>
              <a:t>.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err="1"/>
              <a:t>Focadas</a:t>
            </a:r>
            <a:r>
              <a:rPr lang="en-US" dirty="0"/>
              <a:t> no </a:t>
            </a:r>
            <a:r>
              <a:rPr lang="en-US" dirty="0" err="1"/>
              <a:t>Conteúdo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102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79122" y="195486"/>
            <a:ext cx="8229600" cy="528301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Questionário de Escuta:</a:t>
            </a:r>
            <a:br>
              <a:rPr lang="pt-BR" altLang="pt-BR" dirty="0"/>
            </a:br>
            <a:r>
              <a:rPr lang="pt-BR" altLang="pt-BR" dirty="0"/>
              <a:t>Nossa Escola em (Re)Construção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C4A22E7-599E-451E-B572-9A74D0EA7422}"/>
              </a:ext>
            </a:extLst>
          </p:cNvPr>
          <p:cNvSpPr txBox="1">
            <a:spLocks/>
          </p:cNvSpPr>
          <p:nvPr/>
        </p:nvSpPr>
        <p:spPr>
          <a:xfrm>
            <a:off x="314857" y="1131589"/>
            <a:ext cx="8229600" cy="52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dirty="0"/>
              <a:t>Quais conteúdos o fariam aprender mais: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6240C221-2F4B-4014-87A1-717620EB22C5}"/>
              </a:ext>
            </a:extLst>
          </p:cNvPr>
          <p:cNvSpPr/>
          <p:nvPr/>
        </p:nvSpPr>
        <p:spPr>
          <a:xfrm rot="5400000">
            <a:off x="45776" y="1252296"/>
            <a:ext cx="267472" cy="286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6B1DFB-D7D1-4373-BCAE-64C479BB0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59890"/>
            <a:ext cx="7825494" cy="26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74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79122" y="195486"/>
            <a:ext cx="8229600" cy="528301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Questionário de Escuta:</a:t>
            </a:r>
            <a:br>
              <a:rPr lang="pt-BR" altLang="pt-BR" dirty="0"/>
            </a:br>
            <a:r>
              <a:rPr lang="pt-BR" altLang="pt-BR" dirty="0"/>
              <a:t>Nossa Escola em (Re)Construção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C4A22E7-599E-451E-B572-9A74D0EA7422}"/>
              </a:ext>
            </a:extLst>
          </p:cNvPr>
          <p:cNvSpPr txBox="1">
            <a:spLocks/>
          </p:cNvSpPr>
          <p:nvPr/>
        </p:nvSpPr>
        <p:spPr>
          <a:xfrm>
            <a:off x="314857" y="1131589"/>
            <a:ext cx="8229600" cy="52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dirty="0"/>
              <a:t>Características Valorizadas nos Professores: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6240C221-2F4B-4014-87A1-717620EB22C5}"/>
              </a:ext>
            </a:extLst>
          </p:cNvPr>
          <p:cNvSpPr/>
          <p:nvPr/>
        </p:nvSpPr>
        <p:spPr>
          <a:xfrm rot="5400000">
            <a:off x="45776" y="1252296"/>
            <a:ext cx="267472" cy="286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7E27DD5-D804-4E99-A866-0D033C22D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59890"/>
            <a:ext cx="5570190" cy="28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38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C4A22E7-599E-451E-B572-9A74D0EA7422}"/>
              </a:ext>
            </a:extLst>
          </p:cNvPr>
          <p:cNvSpPr txBox="1">
            <a:spLocks/>
          </p:cNvSpPr>
          <p:nvPr/>
        </p:nvSpPr>
        <p:spPr>
          <a:xfrm>
            <a:off x="444124" y="51470"/>
            <a:ext cx="8229600" cy="52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dirty="0"/>
              <a:t>Novo Ensino Médio: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6240C221-2F4B-4014-87A1-717620EB22C5}"/>
              </a:ext>
            </a:extLst>
          </p:cNvPr>
          <p:cNvSpPr/>
          <p:nvPr/>
        </p:nvSpPr>
        <p:spPr>
          <a:xfrm rot="5400000">
            <a:off x="175043" y="172177"/>
            <a:ext cx="267472" cy="286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0EDD07-EF1E-4970-A871-0A9E88DB1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0" y="1081663"/>
            <a:ext cx="3189598" cy="350855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AB6904E-1C98-45F2-BB3C-742167F4C7F8}"/>
              </a:ext>
            </a:extLst>
          </p:cNvPr>
          <p:cNvSpPr txBox="1"/>
          <p:nvPr/>
        </p:nvSpPr>
        <p:spPr>
          <a:xfrm>
            <a:off x="206844" y="5808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Escolha</a:t>
            </a:r>
            <a:r>
              <a:rPr lang="en-US" b="1" dirty="0"/>
              <a:t> de </a:t>
            </a:r>
            <a:r>
              <a:rPr lang="en-US" b="1" dirty="0" err="1"/>
              <a:t>Itinerário</a:t>
            </a:r>
            <a:r>
              <a:rPr lang="en-US" b="1" dirty="0"/>
              <a:t> </a:t>
            </a:r>
            <a:r>
              <a:rPr lang="en-US" b="1" dirty="0" err="1"/>
              <a:t>Formativo</a:t>
            </a:r>
            <a:r>
              <a:rPr lang="en-US" b="1" dirty="0"/>
              <a:t>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65223D-C6C7-4DC2-917A-044B5B5D8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917" y="449357"/>
            <a:ext cx="2602878" cy="414335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B3ED6DB-2594-4739-9CB9-EE9489B72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379273"/>
            <a:ext cx="2581825" cy="42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51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mtClean="0"/>
              <a:t>Arquitetura Curricular – Alinhado com ProBNCC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934809"/>
              </p:ext>
            </p:extLst>
          </p:nvPr>
        </p:nvGraphicFramePr>
        <p:xfrm>
          <a:off x="395536" y="915567"/>
          <a:ext cx="8352928" cy="3488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Estudos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Mapeamentos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Arquitetura do Novo EM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Escolha do(s) modelo(s) de eletividade/</a:t>
                      </a:r>
                      <a:r>
                        <a:rPr lang="pt-BR" sz="1600" b="1" u="none" strike="noStrike" dirty="0" err="1">
                          <a:effectLst/>
                        </a:rPr>
                        <a:t>flexibilzação</a:t>
                      </a:r>
                      <a:r>
                        <a:rPr lang="pt-BR" sz="1600" b="1" u="none" strike="noStrike" dirty="0">
                          <a:effectLst/>
                        </a:rPr>
                        <a:t> curricular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Regulamentação dos dispositivos de escolhas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Normatização para promoção, certificação e avaliação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Gestão Regional da eletividade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Revisão das Diretrizes curriculares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Definição de Plano de trabalho colaborativo para a reelaboração curricular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Consultas públicas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Aprovação no Conselho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Divulgação final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Revisão de Marcos Legais Estaduais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Criação de políticas complementares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8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6141160"/>
              </p:ext>
            </p:extLst>
          </p:nvPr>
        </p:nvGraphicFramePr>
        <p:xfrm>
          <a:off x="1187624" y="699542"/>
          <a:ext cx="7401328" cy="378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11560" y="26749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Contextualizando as ações articuladas com as unidades escolares da rede estadual.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9896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black">
          <a:xfrm>
            <a:off x="1773437" y="1971677"/>
            <a:ext cx="2308325" cy="244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025" b="1" dirty="0">
                <a:solidFill>
                  <a:schemeClr val="accent4">
                    <a:lumMod val="50000"/>
                  </a:schemeClr>
                </a:solidFill>
              </a:rPr>
              <a:t>Escolas Piloto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black">
          <a:xfrm>
            <a:off x="1115616" y="161977"/>
            <a:ext cx="6912768" cy="33990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numCol="3" anchor="ctr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defRPr/>
            </a:pPr>
            <a:r>
              <a:rPr lang="pt-BR" sz="1400" b="1" u="sng" dirty="0">
                <a:solidFill>
                  <a:schemeClr val="tx1"/>
                </a:solidFill>
              </a:rPr>
              <a:t>Cuiabá</a:t>
            </a:r>
            <a:endParaRPr lang="pt-BR" sz="1400" b="1" dirty="0">
              <a:solidFill>
                <a:schemeClr val="tx1"/>
              </a:solidFill>
            </a:endParaRPr>
          </a:p>
          <a:p>
            <a:pPr algn="just" defTabSz="984250">
              <a:lnSpc>
                <a:spcPct val="107000"/>
              </a:lnSpc>
              <a:tabLst>
                <a:tab pos="2066925" algn="l"/>
              </a:tabLst>
              <a:defRPr/>
            </a:pPr>
            <a:r>
              <a:rPr lang="pt-BR" sz="1400" b="1" dirty="0">
                <a:solidFill>
                  <a:schemeClr val="tx1"/>
                </a:solidFill>
              </a:rPr>
              <a:t>EE André </a:t>
            </a:r>
            <a:r>
              <a:rPr lang="pt-BR" sz="1400" b="1" dirty="0" smtClean="0">
                <a:solidFill>
                  <a:schemeClr val="tx1"/>
                </a:solidFill>
              </a:rPr>
              <a:t>Avelino                           </a:t>
            </a:r>
            <a:endParaRPr lang="pt-BR" sz="1400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pt-BR" sz="1400" b="1" dirty="0">
                <a:solidFill>
                  <a:schemeClr val="tx1"/>
                </a:solidFill>
              </a:rPr>
              <a:t>EE Dione Augusta Silva Souza</a:t>
            </a:r>
            <a:endParaRPr lang="pt-BR" sz="1400" b="1" u="sng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endParaRPr lang="pt-BR" sz="1400" b="1" u="sng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pt-BR" sz="1400" b="1" u="sng" dirty="0">
                <a:solidFill>
                  <a:schemeClr val="tx1"/>
                </a:solidFill>
              </a:rPr>
              <a:t>Várzea Grande:</a:t>
            </a:r>
            <a:endParaRPr lang="pt-BR" sz="1400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pt-BR" sz="1400" b="1" dirty="0">
                <a:solidFill>
                  <a:schemeClr val="tx1"/>
                </a:solidFill>
              </a:rPr>
              <a:t>EE Irene Gomes de Campos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pt-BR" sz="1400" b="1" u="sng" dirty="0">
                <a:solidFill>
                  <a:schemeClr val="tx1"/>
                </a:solidFill>
              </a:rPr>
              <a:t>Nobres:</a:t>
            </a:r>
            <a:endParaRPr lang="pt-BR" sz="1400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pt-BR" sz="1400" b="1" dirty="0">
                <a:solidFill>
                  <a:schemeClr val="tx1"/>
                </a:solidFill>
              </a:rPr>
              <a:t>EE Nilo Póvoas</a:t>
            </a:r>
          </a:p>
          <a:p>
            <a:pPr algn="just">
              <a:lnSpc>
                <a:spcPct val="107000"/>
              </a:lnSpc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pt-BR" sz="1400" b="1" u="sng" dirty="0">
                <a:solidFill>
                  <a:schemeClr val="tx1"/>
                </a:solidFill>
              </a:rPr>
              <a:t>Acorizal:</a:t>
            </a:r>
            <a:endParaRPr lang="pt-BR" sz="1400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pt-BR" sz="1400" b="1" dirty="0">
                <a:solidFill>
                  <a:schemeClr val="tx1"/>
                </a:solidFill>
              </a:rPr>
              <a:t>EE Pio Machado</a:t>
            </a:r>
          </a:p>
          <a:p>
            <a:pPr algn="just">
              <a:lnSpc>
                <a:spcPct val="107000"/>
              </a:lnSpc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pt-BR" sz="1400" b="1" u="sng" dirty="0">
                <a:solidFill>
                  <a:schemeClr val="tx1"/>
                </a:solidFill>
              </a:rPr>
              <a:t>EMTI:</a:t>
            </a:r>
            <a:endParaRPr lang="pt-BR" sz="1400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pt-BR" sz="1400" b="1" dirty="0">
                <a:solidFill>
                  <a:schemeClr val="tx1"/>
                </a:solidFill>
              </a:rPr>
              <a:t>EE </a:t>
            </a:r>
            <a:r>
              <a:rPr lang="pt-BR" sz="1400" b="1" dirty="0" err="1">
                <a:solidFill>
                  <a:schemeClr val="tx1"/>
                </a:solidFill>
              </a:rPr>
              <a:t>Clenia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>
                <a:solidFill>
                  <a:schemeClr val="tx1"/>
                </a:solidFill>
              </a:rPr>
              <a:t>Rosalina</a:t>
            </a:r>
            <a:r>
              <a:rPr lang="pt-BR" sz="1400" b="1" dirty="0">
                <a:solidFill>
                  <a:schemeClr val="tx1"/>
                </a:solidFill>
              </a:rPr>
              <a:t> Souza</a:t>
            </a:r>
          </a:p>
          <a:p>
            <a:pPr algn="just">
              <a:lnSpc>
                <a:spcPct val="107000"/>
              </a:lnSpc>
              <a:defRPr/>
            </a:pPr>
            <a:r>
              <a:rPr lang="pt-BR" sz="1400" b="1" dirty="0">
                <a:solidFill>
                  <a:schemeClr val="tx1"/>
                </a:solidFill>
              </a:rPr>
              <a:t>EE João </a:t>
            </a:r>
            <a:r>
              <a:rPr lang="pt-BR" sz="1400" b="1" dirty="0" err="1">
                <a:solidFill>
                  <a:schemeClr val="tx1"/>
                </a:solidFill>
              </a:rPr>
              <a:t>Panarotto</a:t>
            </a:r>
            <a:endParaRPr lang="pt-BR" sz="1400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pt-BR" sz="1400" b="1" dirty="0">
                <a:solidFill>
                  <a:schemeClr val="tx1"/>
                </a:solidFill>
              </a:rPr>
              <a:t>EE Nilo Povoas</a:t>
            </a:r>
          </a:p>
          <a:p>
            <a:pPr algn="just">
              <a:lnSpc>
                <a:spcPct val="107000"/>
              </a:lnSpc>
              <a:defRPr/>
            </a:pPr>
            <a:r>
              <a:rPr lang="pt-BR" sz="1400" b="1" dirty="0">
                <a:solidFill>
                  <a:schemeClr val="tx1"/>
                </a:solidFill>
              </a:rPr>
              <a:t>EE Honório Rodrigues Amorim</a:t>
            </a:r>
          </a:p>
          <a:p>
            <a:pPr algn="just">
              <a:lnSpc>
                <a:spcPct val="107000"/>
              </a:lnSpc>
              <a:defRPr/>
            </a:pPr>
            <a:r>
              <a:rPr lang="pt-BR" sz="1400" b="1" dirty="0">
                <a:solidFill>
                  <a:schemeClr val="tx1"/>
                </a:solidFill>
              </a:rPr>
              <a:t>EE </a:t>
            </a:r>
            <a:r>
              <a:rPr lang="pt-BR" sz="1400" b="1" dirty="0" err="1">
                <a:solidFill>
                  <a:schemeClr val="tx1"/>
                </a:solidFill>
              </a:rPr>
              <a:t>Profº</a:t>
            </a:r>
            <a:r>
              <a:rPr lang="pt-BR" sz="1400" b="1" dirty="0">
                <a:solidFill>
                  <a:schemeClr val="tx1"/>
                </a:solidFill>
              </a:rPr>
              <a:t> Rafael Rueda</a:t>
            </a:r>
          </a:p>
          <a:p>
            <a:pPr algn="just">
              <a:lnSpc>
                <a:spcPct val="107000"/>
              </a:lnSpc>
              <a:defRPr/>
            </a:pPr>
            <a:r>
              <a:rPr lang="pt-BR" sz="1400" b="1" dirty="0">
                <a:solidFill>
                  <a:schemeClr val="tx1"/>
                </a:solidFill>
              </a:rPr>
              <a:t>EE Antônio Epaminondas</a:t>
            </a:r>
          </a:p>
          <a:p>
            <a:pPr algn="just">
              <a:lnSpc>
                <a:spcPct val="107000"/>
              </a:lnSpc>
              <a:defRPr/>
            </a:pPr>
            <a:r>
              <a:rPr lang="pt-BR" sz="1400" b="1" dirty="0">
                <a:solidFill>
                  <a:schemeClr val="tx1"/>
                </a:solidFill>
              </a:rPr>
              <a:t>EE José de Mesquita</a:t>
            </a:r>
          </a:p>
        </p:txBody>
      </p:sp>
      <p:pic>
        <p:nvPicPr>
          <p:cNvPr id="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54919" r="10753" b="4686"/>
          <a:stretch>
            <a:fillRect/>
          </a:stretch>
        </p:blipFill>
        <p:spPr bwMode="auto">
          <a:xfrm>
            <a:off x="0" y="3594493"/>
            <a:ext cx="6858000" cy="1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1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959647" y="350047"/>
            <a:ext cx="7222331" cy="1021553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ctr" anchorCtr="0" compatLnSpc="1">
            <a:noAutofit/>
          </a:bodyPr>
          <a:lstStyle/>
          <a:p>
            <a:endParaRPr lang="pt-BR"/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4294967295"/>
          </p:nvPr>
        </p:nvSpPr>
        <p:spPr>
          <a:xfrm>
            <a:off x="959647" y="1643060"/>
            <a:ext cx="7222331" cy="2989663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t" anchorCtr="0" compatLnSpc="1">
            <a:norm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61" t="18095" r="16072" b="10159"/>
          <a:stretch>
            <a:fillRect/>
          </a:stretch>
        </p:blipFill>
        <p:spPr>
          <a:xfrm>
            <a:off x="0" y="350046"/>
            <a:ext cx="9143997" cy="480297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88374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672741"/>
              </p:ext>
            </p:extLst>
          </p:nvPr>
        </p:nvGraphicFramePr>
        <p:xfrm>
          <a:off x="467544" y="555529"/>
          <a:ext cx="8208912" cy="3600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4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Escolas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Valor da Primeira Parcela de Fomento (R$)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4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E.E</a:t>
                      </a:r>
                      <a:r>
                        <a:rPr lang="pt-BR" sz="1600" baseline="0" dirty="0" smtClean="0"/>
                        <a:t>. André Avelino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61.633,40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4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E.E. Dione Augusta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65.448,20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4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E.E. Irene</a:t>
                      </a:r>
                      <a:r>
                        <a:rPr lang="pt-BR" sz="1600" baseline="0" dirty="0" smtClean="0"/>
                        <a:t> Gomes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16.229,80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4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E.E. Pio Machado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10.432,80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4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E.E. Nilo</a:t>
                      </a:r>
                      <a:r>
                        <a:rPr lang="pt-BR" sz="1600" baseline="0" dirty="0" smtClean="0"/>
                        <a:t> Póvoas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26.066,00</a:t>
                      </a:r>
                      <a:endParaRPr lang="pt-BR" sz="16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42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9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desenvolvidas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73" y="1720042"/>
            <a:ext cx="1756651" cy="1302380"/>
          </a:xfrm>
        </p:spPr>
      </p:pic>
      <p:sp>
        <p:nvSpPr>
          <p:cNvPr id="7" name="AutoShape 8" descr="https://attachments.office.net/owa/fabiula.lopes%40educacao.mt.gov.br/service.svc/s/GetFileAttachment?id=AQMkADNjMzY5YmEyLWZlOTUtNGM5YS05YjRhLTdjMzRiZDdhZTVlYQBGAAADJXvmDhEwikqT4mwlWmIYqQcALglrRpisu0SmxQ5b%2FJ2gewAAAgEMAAAALglrRpisu0SmxQ5b%2FJ2gewABNxQQ5gAAAAESABAArIw4u9bAT0aq3xJcfxzgWw%3D%3D&amp;X-OWA-CANARY=0MxP80F70keK_vIGQ5ArE3DSoGnwFNcY3KxxtRKQxforXcB4VjvwGf1HvW4wnUiaZg0TOpBF2k0.&amp;token=eyJhbGciOiJSUzI1NiIsImtpZCI6IjA2MDBGOUY2NzQ2MjA3MzdFNzM0MDRFMjg3QzQ1QTgxOENCN0NFQjgiLCJ4NXQiOiJCZ0Q1OW5SaUJ6Zm5OQVRpaDhSYWdZeTN6cmciLCJ0eXAiOiJKV1QifQ.eyJ2ZXIiOiJFeGNoYW5nZS5DYWxsYmFjay5WMSIsImFwcGN0eHNlbmRlciI6Ik93YURvd25sb2FkQDA4ZGJjYzNhLThjYjktNGNhOS05MDU4LTJjYjE5ZmE5YzI4ZCIsImFwcGN0eCI6IntcIm1zZXhjaHByb3RcIjpcIm93YVwiLFwicHJpbWFyeXNpZFwiOlwiUy0xLTUtMjEtMTgyNDE5NjU5MC0zNTE0NzQ5OTQyLTY2NTE3MDM1OC0yNzU3OTUyNVwiLFwicHVpZFwiOlwiMTE1MzgzNjI5NjgzNzQ2MjgxNFwiLFwib2lkXCI6XCJjYjU0MGFiYi03NzUxLTQxMTYtYmM0ZS1jZjcxZTdmOWQ0YzlcIixcInNjb3BlXCI6XCJPd2FEb3dubG9hZFwifSIsIm5iZiI6MTU2NDQ5MjM4NiwiZXhwIjoxNTY0NDkyOTg2LCJpc3MiOiIwMDAwMDAwMi0wMDAwLTBmZjEtY2UwMC0wMDAwMDAwMDAwMDBAMDhkYmNjM2EtOGNiOS00Y2E5LTkwNTgtMmNiMTlmYTljMjhkIiwiYXVkIjoiMDAwMDAwMDItMDAwMC0wZmYxLWNlMDAtMDAwMDAwMDAwMDAwL2F0dGFjaG1lbnRzLm9mZmljZS5uZXRAMDhkYmNjM2EtOGNiOS00Y2E5LTkwNTgtMmNiMTlmYTljMjhkIn0.IzAl2uadZyE9j4lOs51DWxFTffNcPlKPRcnTjePzuZuQe8Ly7C1DfpcnEXj08dW8n3lP-mPbUWZXTrSxWPFTNBenNdbhjAONEmpAzr7BxwPptb1hXuBZIZvuyX5tm2FnEeq4tYybyNSheVKQ9JGXhmMXYIcEW7b80Vppj3uCewhzmVaBfWLkMwAqYZPeQsw8UmAyz9E71u9k9QGzs3CZFjUXZDFMGxksxxS8LLwVP7k8BwSNTQYDAAr4QtnTwHJaVMTyv2KYpEYoK1khyeaoBQVc2qI74Lq2ZJc1RK55ZT4vYlo8c2Uw4dqpZQefGqX1oAerbR6yumebqen29iVmNg&amp;owa=outlook.office.com&amp;isImagePreview=True"/>
          <p:cNvSpPr>
            <a:spLocks noChangeAspect="1" noChangeArrowheads="1"/>
          </p:cNvSpPr>
          <p:nvPr/>
        </p:nvSpPr>
        <p:spPr bwMode="auto">
          <a:xfrm flipV="1">
            <a:off x="1230512" y="733129"/>
            <a:ext cx="1220589" cy="122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pt-BR" sz="1013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41" y="1679425"/>
            <a:ext cx="1460500" cy="108281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39" y="3148515"/>
            <a:ext cx="1553630" cy="115186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76" y="1301915"/>
            <a:ext cx="1758314" cy="13036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47" y="2941639"/>
            <a:ext cx="2007888" cy="148864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27" y="2762239"/>
            <a:ext cx="2040215" cy="15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2250" dirty="0"/>
              <a:t>RESULTADOS ESPERADOS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032" y="771550"/>
            <a:ext cx="8712968" cy="261461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sz="1600" dirty="0" smtClean="0"/>
              <a:t>Escolas-piloto implantadas e com suas Propostas </a:t>
            </a:r>
            <a:r>
              <a:rPr lang="pt-BR" sz="1600" dirty="0"/>
              <a:t>de Flexibilização Curricular – PFC, elaboradas pelas </a:t>
            </a:r>
            <a:r>
              <a:rPr lang="pt-BR" sz="1600" dirty="0" err="1"/>
              <a:t>UEx</a:t>
            </a:r>
            <a:r>
              <a:rPr lang="pt-BR" sz="1600" dirty="0"/>
              <a:t>, aprovada pela SEDUC e em execução;</a:t>
            </a:r>
          </a:p>
          <a:p>
            <a:pPr algn="just">
              <a:defRPr/>
            </a:pPr>
            <a:r>
              <a:rPr lang="pt-BR" sz="1600" dirty="0"/>
              <a:t>Plano de Acompanhamento das Propostas de Flexibilização Curricular – PAPFC, elaborada pela SEDUC e aprovada pelo MEC;</a:t>
            </a:r>
          </a:p>
          <a:p>
            <a:pPr algn="just">
              <a:defRPr/>
            </a:pPr>
            <a:r>
              <a:rPr lang="pt-BR" sz="1600" dirty="0"/>
              <a:t>Plano de Implementação do Novo Ensino Médio – PLI, elaborado pela SEDUC, aprovado pelo MEC e em execução;</a:t>
            </a:r>
          </a:p>
          <a:p>
            <a:pPr algn="just">
              <a:defRPr/>
            </a:pPr>
            <a:r>
              <a:rPr lang="pt-BR" sz="1600" dirty="0"/>
              <a:t>BNCC (</a:t>
            </a:r>
            <a:r>
              <a:rPr lang="pt-BR" sz="1600" dirty="0" err="1"/>
              <a:t>re</a:t>
            </a:r>
            <a:r>
              <a:rPr lang="pt-BR" sz="1600" dirty="0"/>
              <a:t>)elaborada e aprovada pelo CEE;</a:t>
            </a:r>
          </a:p>
          <a:p>
            <a:pPr algn="just">
              <a:defRPr/>
            </a:pPr>
            <a:r>
              <a:rPr lang="pt-BR" sz="1600" dirty="0"/>
              <a:t>Novas Matrizes Curriculares (</a:t>
            </a:r>
            <a:r>
              <a:rPr lang="pt-BR" sz="1600" dirty="0" err="1"/>
              <a:t>re</a:t>
            </a:r>
            <a:r>
              <a:rPr lang="pt-BR" sz="1600" dirty="0"/>
              <a:t>)elaboradas, aprovadas e implantadas;</a:t>
            </a:r>
          </a:p>
          <a:p>
            <a:pPr algn="just">
              <a:defRPr/>
            </a:pPr>
            <a:r>
              <a:rPr lang="pt-BR" sz="1600" dirty="0"/>
              <a:t>Carga horária ampliada;</a:t>
            </a:r>
          </a:p>
          <a:p>
            <a:pPr marL="0" indent="0" algn="just">
              <a:buNone/>
              <a:defRPr/>
            </a:pPr>
            <a:r>
              <a:rPr lang="pt-BR" sz="1600" dirty="0"/>
              <a:t> </a:t>
            </a: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54919" r="10753" b="4686"/>
          <a:stretch>
            <a:fillRect/>
          </a:stretch>
        </p:blipFill>
        <p:spPr bwMode="auto">
          <a:xfrm>
            <a:off x="-11868" y="3585270"/>
            <a:ext cx="6858000" cy="1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0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2121223" y="1"/>
            <a:ext cx="5415855" cy="483989"/>
          </a:xfrm>
        </p:spPr>
        <p:txBody>
          <a:bodyPr/>
          <a:lstStyle/>
          <a:p>
            <a:pPr algn="ctr" eaLnBrk="1" hangingPunct="1"/>
            <a:r>
              <a:rPr lang="pt-BR" altLang="pt-BR" sz="2250" dirty="0"/>
              <a:t>COMO ESTAMOS?</a:t>
            </a:r>
          </a:p>
        </p:txBody>
      </p:sp>
      <p:graphicFrame>
        <p:nvGraphicFramePr>
          <p:cNvPr id="8" name="Espaço Reservado para Conteúdo 2" descr="Lista trapezoide mostrando quatro grupos organizados da esquerda para a direita com as descrições de tarefas em cada grup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40094"/>
              </p:ext>
            </p:extLst>
          </p:nvPr>
        </p:nvGraphicFramePr>
        <p:xfrm>
          <a:off x="179512" y="411510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t="29578" r="277" b="10044"/>
          <a:stretch/>
        </p:blipFill>
        <p:spPr>
          <a:xfrm>
            <a:off x="3854691" y="241995"/>
            <a:ext cx="1948917" cy="589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9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DA PRÓXIMA REUNIÃO DO COMITÊ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 smtClean="0"/>
              <a:t>Discussão do Resultado da Escuta dos estudantes ( Importante para o PLI);</a:t>
            </a:r>
          </a:p>
          <a:p>
            <a:pPr>
              <a:buFontTx/>
              <a:buChar char="-"/>
            </a:pPr>
            <a:r>
              <a:rPr lang="pt-BR" dirty="0" smtClean="0"/>
              <a:t>Apresentação dos pontos de atenção das </a:t>
            </a:r>
            <a:r>
              <a:rPr lang="pt-BR" dirty="0" err="1" smtClean="0"/>
              <a:t>PFCs</a:t>
            </a:r>
            <a:r>
              <a:rPr lang="pt-BR" dirty="0" smtClean="0"/>
              <a:t> das escolas Pilotos;</a:t>
            </a:r>
          </a:p>
          <a:p>
            <a:pPr>
              <a:buFontTx/>
              <a:buChar char="-"/>
            </a:pPr>
            <a:r>
              <a:rPr lang="pt-BR" dirty="0" smtClean="0"/>
              <a:t>Oficina para Reflexão da organização da arquitetura do Ensino Médio.</a:t>
            </a:r>
          </a:p>
          <a:p>
            <a:pPr>
              <a:buFontTx/>
              <a:buChar char="-"/>
            </a:pPr>
            <a:r>
              <a:rPr lang="pt-BR" dirty="0" smtClean="0"/>
              <a:t>Apresentação de uma proposta inicial de arquitetura;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44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17064" r="13352" b="6854"/>
          <a:stretch/>
        </p:blipFill>
        <p:spPr bwMode="auto">
          <a:xfrm>
            <a:off x="308331" y="0"/>
            <a:ext cx="8527338" cy="439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4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478"/>
            <a:ext cx="8712968" cy="446449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082978" y="1472912"/>
            <a:ext cx="1028700" cy="1210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</p:spTree>
    <p:extLst>
      <p:ext uri="{BB962C8B-B14F-4D97-AF65-F5344CB8AC3E}">
        <p14:creationId xmlns:p14="http://schemas.microsoft.com/office/powerpoint/2010/main" val="24416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46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7" t="9353" r="23064" b="5992"/>
          <a:stretch/>
        </p:blipFill>
        <p:spPr bwMode="auto">
          <a:xfrm>
            <a:off x="2123728" y="195487"/>
            <a:ext cx="51845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396" y="12946"/>
            <a:ext cx="7787208" cy="4320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Para Inspirar....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47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t="119560" r="8602" b="-110029"/>
          <a:stretch/>
        </p:blipFill>
        <p:spPr bwMode="auto">
          <a:xfrm>
            <a:off x="107504" y="1635646"/>
            <a:ext cx="9404915" cy="517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3"/>
          <a:srcRect l="15345" t="21541" r="11640" b="18440"/>
          <a:stretch/>
        </p:blipFill>
        <p:spPr bwMode="auto">
          <a:xfrm>
            <a:off x="0" y="411510"/>
            <a:ext cx="9144000" cy="4811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24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48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39552" y="195486"/>
            <a:ext cx="7772868" cy="4770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 compatLnSpc="1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0000"/>
                </a:solidFill>
              </a:rPr>
              <a:t>www.novoensinomedio.mec.gov.br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69" t="11882" r="12321" b="12343"/>
          <a:stretch>
            <a:fillRect/>
          </a:stretch>
        </p:blipFill>
        <p:spPr>
          <a:xfrm>
            <a:off x="1155255" y="980728"/>
            <a:ext cx="6858000" cy="41627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1155255" y="2715766"/>
            <a:ext cx="68457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 sua participação é o que temos de mais importante neste processo!</a:t>
            </a:r>
          </a:p>
          <a:p>
            <a:pPr algn="ctr"/>
            <a:r>
              <a:rPr lang="pt-BR" b="1" dirty="0"/>
              <a:t>Venha conosco escrever uma nova história para o Ensino Médio de Mato Grosso!!!</a:t>
            </a:r>
          </a:p>
        </p:txBody>
      </p:sp>
    </p:spTree>
    <p:extLst>
      <p:ext uri="{BB962C8B-B14F-4D97-AF65-F5344CB8AC3E}">
        <p14:creationId xmlns:p14="http://schemas.microsoft.com/office/powerpoint/2010/main" val="28095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5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2051720" y="915566"/>
            <a:ext cx="5040560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3958"/>
            <a:ext cx="9144000" cy="699542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619672" y="256581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pt-BR" dirty="0"/>
              <a:t>PORTARIA 507/2019/GS/SEDUC/MT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259632" y="1707654"/>
            <a:ext cx="6624736" cy="217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Institui </a:t>
            </a:r>
            <a:r>
              <a:rPr lang="pt-BR" b="1" dirty="0"/>
              <a:t>Comitê de Acompanhamento da </a:t>
            </a:r>
            <a:r>
              <a:rPr lang="pt-BR" b="1" dirty="0" smtClean="0"/>
              <a:t> Implementação </a:t>
            </a:r>
            <a:r>
              <a:rPr lang="pt-BR" b="1" dirty="0"/>
              <a:t>do Novo Ensino Médio </a:t>
            </a:r>
            <a:r>
              <a:rPr lang="pt-BR" b="1" dirty="0" smtClean="0"/>
              <a:t> </a:t>
            </a:r>
            <a:r>
              <a:rPr lang="pt-BR" dirty="0" smtClean="0"/>
              <a:t>e </a:t>
            </a:r>
            <a:r>
              <a:rPr lang="pt-BR" dirty="0"/>
              <a:t>cria </a:t>
            </a:r>
            <a:r>
              <a:rPr lang="pt-BR" b="1" dirty="0"/>
              <a:t>Grupo de Trabalho (GT) </a:t>
            </a:r>
            <a:r>
              <a:rPr lang="pt-BR" dirty="0"/>
              <a:t>para </a:t>
            </a:r>
            <a:r>
              <a:rPr lang="pt-BR" dirty="0" smtClean="0"/>
              <a:t> coordenar </a:t>
            </a:r>
            <a:r>
              <a:rPr lang="pt-BR" dirty="0"/>
              <a:t>as ações de implementação </a:t>
            </a:r>
            <a:r>
              <a:rPr lang="pt-BR" dirty="0" smtClean="0"/>
              <a:t>do </a:t>
            </a:r>
            <a:r>
              <a:rPr lang="pt-BR" dirty="0"/>
              <a:t>Novo Ensino </a:t>
            </a:r>
            <a:r>
              <a:rPr lang="pt-BR" dirty="0" smtClean="0"/>
              <a:t>Médio.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6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6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2051720" y="915566"/>
            <a:ext cx="5040560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3958"/>
            <a:ext cx="9144000" cy="699542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619672" y="195486"/>
            <a:ext cx="6172200" cy="857250"/>
          </a:xfrm>
        </p:spPr>
        <p:txBody>
          <a:bodyPr>
            <a:normAutofit/>
          </a:bodyPr>
          <a:lstStyle/>
          <a:p>
            <a:r>
              <a:rPr lang="pt-BR" sz="2000" dirty="0"/>
              <a:t>Atribuições do Comitê de Acompanhamento da  Implementação do Novo Ensino Médio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959845"/>
            <a:ext cx="9144000" cy="33944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100" dirty="0"/>
              <a:t>São atribuições do Comitê de que tratam os artigos 1º e 2º:</a:t>
            </a:r>
          </a:p>
          <a:p>
            <a:pPr marL="0" indent="0" algn="just">
              <a:buNone/>
            </a:pPr>
            <a:r>
              <a:rPr lang="pt-BR" sz="2100" dirty="0"/>
              <a:t>I. Definir as estratégias de comunicação e mobilização junto às unidades escolares e público em geral.</a:t>
            </a:r>
          </a:p>
          <a:p>
            <a:pPr marL="0" indent="0" algn="just">
              <a:buNone/>
            </a:pPr>
            <a:r>
              <a:rPr lang="pt-BR" sz="2100" dirty="0"/>
              <a:t>II. Verificar impactos nas políticas educacionais do estado, bem como de </a:t>
            </a:r>
            <a:r>
              <a:rPr lang="pt-BR" sz="2100" b="1" dirty="0">
                <a:solidFill>
                  <a:schemeClr val="tx1"/>
                </a:solidFill>
              </a:rPr>
              <a:t>infraestrutura e recursos humanos da rede.</a:t>
            </a:r>
          </a:p>
          <a:p>
            <a:pPr marL="0" indent="0" algn="just">
              <a:buNone/>
            </a:pPr>
            <a:r>
              <a:rPr lang="pt-BR" sz="2100" dirty="0"/>
              <a:t>III. Realizar levantamento demográfico dos jovens por estado, região e município.</a:t>
            </a:r>
          </a:p>
          <a:p>
            <a:pPr marL="0" indent="0" algn="just">
              <a:buNone/>
            </a:pPr>
            <a:r>
              <a:rPr lang="pt-BR" sz="2100" dirty="0"/>
              <a:t>IV. Realizar levantamento das normativas estaduais e sinalizar a necessidade de (</a:t>
            </a:r>
            <a:r>
              <a:rPr lang="pt-BR" sz="2100" dirty="0" err="1"/>
              <a:t>re</a:t>
            </a:r>
            <a:r>
              <a:rPr lang="pt-BR" sz="2100" dirty="0"/>
              <a:t>)elaboração de documentos normativos para a concretização da (</a:t>
            </a:r>
            <a:r>
              <a:rPr lang="pt-BR" sz="2100" dirty="0" err="1"/>
              <a:t>re</a:t>
            </a:r>
            <a:r>
              <a:rPr lang="pt-BR" sz="2100" dirty="0"/>
              <a:t>)elaboração curricular.</a:t>
            </a:r>
          </a:p>
          <a:p>
            <a:pPr marL="0" indent="0" algn="just">
              <a:buNone/>
            </a:pPr>
            <a:r>
              <a:rPr lang="pt-BR" sz="2100" dirty="0"/>
              <a:t>V. </a:t>
            </a:r>
            <a:r>
              <a:rPr lang="pt-BR" sz="2100" b="1" dirty="0">
                <a:solidFill>
                  <a:schemeClr val="tx1"/>
                </a:solidFill>
              </a:rPr>
              <a:t>Definir, juntamente com o GT e equipe do </a:t>
            </a:r>
            <a:r>
              <a:rPr lang="pt-BR" sz="2100" b="1" dirty="0" err="1">
                <a:solidFill>
                  <a:schemeClr val="tx1"/>
                </a:solidFill>
              </a:rPr>
              <a:t>ProBNCC</a:t>
            </a:r>
            <a:r>
              <a:rPr lang="pt-BR" sz="2100" b="1" dirty="0">
                <a:solidFill>
                  <a:schemeClr val="tx1"/>
                </a:solidFill>
              </a:rPr>
              <a:t>, a organização  do Ensino Médio, as possibilidades de modelos de eletividade e os  dispositivos de escolha.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92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7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2051720" y="915566"/>
            <a:ext cx="5040560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3958"/>
            <a:ext cx="9144000" cy="699542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049486"/>
            <a:ext cx="9144000" cy="33944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VI. </a:t>
            </a:r>
            <a:r>
              <a:rPr lang="pt-BR" b="1" dirty="0" smtClean="0"/>
              <a:t>Elencar </a:t>
            </a:r>
            <a:r>
              <a:rPr lang="pt-BR" b="1" dirty="0"/>
              <a:t>pontos de atenção referentes à implementação do Novo </a:t>
            </a:r>
            <a:r>
              <a:rPr lang="pt-BR" b="1" dirty="0" smtClean="0"/>
              <a:t> Ensino </a:t>
            </a:r>
            <a:r>
              <a:rPr lang="pt-BR" b="1" dirty="0"/>
              <a:t>Médio.</a:t>
            </a:r>
          </a:p>
          <a:p>
            <a:pPr marL="0" indent="0" algn="just">
              <a:buNone/>
            </a:pPr>
            <a:r>
              <a:rPr lang="pt-BR" dirty="0"/>
              <a:t>VII</a:t>
            </a:r>
            <a:r>
              <a:rPr lang="pt-BR" dirty="0" smtClean="0"/>
              <a:t>. </a:t>
            </a:r>
            <a:r>
              <a:rPr lang="pt-BR" b="1" dirty="0" smtClean="0"/>
              <a:t>Articular </a:t>
            </a:r>
            <a:r>
              <a:rPr lang="pt-BR" b="1" dirty="0"/>
              <a:t>possíveis parcerias para a oferta de itinerários </a:t>
            </a:r>
            <a:r>
              <a:rPr lang="pt-BR" b="1" dirty="0" smtClean="0"/>
              <a:t>relacionados </a:t>
            </a:r>
            <a:r>
              <a:rPr lang="pt-BR" b="1" dirty="0"/>
              <a:t>ao eixo profissional e técnico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dirty="0"/>
              <a:t>VIII</a:t>
            </a:r>
            <a:r>
              <a:rPr lang="pt-BR" dirty="0" smtClean="0"/>
              <a:t>. Apoiar </a:t>
            </a:r>
            <a:r>
              <a:rPr lang="pt-BR" dirty="0"/>
              <a:t>a execução do processo de revisão ou </a:t>
            </a:r>
            <a:r>
              <a:rPr lang="pt-BR" dirty="0" smtClean="0"/>
              <a:t>construção </a:t>
            </a:r>
            <a:r>
              <a:rPr lang="pt-BR" dirty="0"/>
              <a:t>de proposta curricular à luz da BNCC, incluindo consulta </a:t>
            </a:r>
            <a:r>
              <a:rPr lang="pt-BR" dirty="0" smtClean="0"/>
              <a:t>pública </a:t>
            </a:r>
            <a:r>
              <a:rPr lang="pt-BR" dirty="0"/>
              <a:t>às versões preliminares dos documentos curriculares, </a:t>
            </a:r>
            <a:r>
              <a:rPr lang="pt-BR" dirty="0" smtClean="0"/>
              <a:t>mobilizando </a:t>
            </a:r>
            <a:r>
              <a:rPr lang="pt-BR" dirty="0"/>
              <a:t>os conselhos de educação, os conselhos escolares e a </a:t>
            </a:r>
          </a:p>
          <a:p>
            <a:pPr marL="0" indent="0" algn="just">
              <a:buNone/>
            </a:pPr>
            <a:r>
              <a:rPr lang="pt-BR" dirty="0"/>
              <a:t>comunidade escolar.</a:t>
            </a:r>
          </a:p>
          <a:p>
            <a:pPr marL="0" indent="0" algn="just">
              <a:buNone/>
            </a:pPr>
            <a:r>
              <a:rPr lang="pt-BR" dirty="0"/>
              <a:t>IX</a:t>
            </a:r>
            <a:r>
              <a:rPr lang="pt-BR" dirty="0" smtClean="0"/>
              <a:t>. Colaborar </a:t>
            </a:r>
            <a:r>
              <a:rPr lang="pt-BR" dirty="0"/>
              <a:t>com o monitoramento e a avaliação periódica das </a:t>
            </a:r>
            <a:r>
              <a:rPr lang="pt-BR" dirty="0" smtClean="0"/>
              <a:t>ações </a:t>
            </a:r>
            <a:r>
              <a:rPr lang="pt-BR" dirty="0"/>
              <a:t>de implementação.</a:t>
            </a:r>
          </a:p>
          <a:p>
            <a:pPr marL="0" indent="0" algn="just">
              <a:buNone/>
            </a:pPr>
            <a:r>
              <a:rPr lang="pt-BR" dirty="0"/>
              <a:t>X</a:t>
            </a:r>
            <a:r>
              <a:rPr lang="pt-BR" dirty="0" smtClean="0"/>
              <a:t>. Fomentar </a:t>
            </a:r>
            <a:r>
              <a:rPr lang="pt-BR" dirty="0"/>
              <a:t>a participação dos envolvidos nos processos de </a:t>
            </a:r>
            <a:r>
              <a:rPr lang="pt-BR" dirty="0" smtClean="0"/>
              <a:t>discussão </a:t>
            </a:r>
            <a:r>
              <a:rPr lang="pt-BR" dirty="0"/>
              <a:t>e nas atividades de gestão, elaboração e formação do(s) </a:t>
            </a:r>
            <a:r>
              <a:rPr lang="pt-BR" dirty="0" smtClean="0"/>
              <a:t>currículo(s</a:t>
            </a:r>
            <a:r>
              <a:rPr lang="pt-BR" dirty="0"/>
              <a:t>).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9" name="Título 6"/>
          <p:cNvSpPr>
            <a:spLocks noGrp="1"/>
          </p:cNvSpPr>
          <p:nvPr>
            <p:ph type="title"/>
          </p:nvPr>
        </p:nvSpPr>
        <p:spPr>
          <a:xfrm>
            <a:off x="1619250" y="195486"/>
            <a:ext cx="6172200" cy="857250"/>
          </a:xfrm>
        </p:spPr>
        <p:txBody>
          <a:bodyPr>
            <a:normAutofit/>
          </a:bodyPr>
          <a:lstStyle/>
          <a:p>
            <a:r>
              <a:rPr lang="pt-BR" sz="2000" dirty="0"/>
              <a:t>Atribuições do Comitê de Acompanhamento da  Implementação do Novo Ensino Médio </a:t>
            </a:r>
          </a:p>
        </p:txBody>
      </p:sp>
    </p:spTree>
    <p:extLst>
      <p:ext uri="{BB962C8B-B14F-4D97-AF65-F5344CB8AC3E}">
        <p14:creationId xmlns:p14="http://schemas.microsoft.com/office/powerpoint/2010/main" val="37567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5652120" y="4443958"/>
            <a:ext cx="3229963" cy="536158"/>
            <a:chOff x="4077072" y="4483864"/>
            <a:chExt cx="2581891" cy="536158"/>
          </a:xfrm>
        </p:grpSpPr>
        <p:sp>
          <p:nvSpPr>
            <p:cNvPr id="5" name="Retângulo 4"/>
            <p:cNvSpPr/>
            <p:nvPr/>
          </p:nvSpPr>
          <p:spPr>
            <a:xfrm>
              <a:off x="4077072" y="4483864"/>
              <a:ext cx="2581891" cy="53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081" y="4503215"/>
              <a:ext cx="2509882" cy="497456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2860416"/>
            <a:ext cx="6741368" cy="1102519"/>
          </a:xfrm>
        </p:spPr>
        <p:txBody>
          <a:bodyPr>
            <a:noAutofit/>
          </a:bodyPr>
          <a:lstStyle/>
          <a:p>
            <a:pPr algn="just"/>
            <a:r>
              <a:rPr lang="pt-BR" sz="2000" b="0" dirty="0"/>
              <a:t>O Novo Ensino Médio considera três grandes frentes: </a:t>
            </a:r>
            <a:br>
              <a:rPr lang="pt-BR" sz="2000" b="0" dirty="0"/>
            </a:br>
            <a:r>
              <a:rPr lang="pt-BR" sz="2000" b="0" dirty="0" smtClean="0"/>
              <a:t>1º </a:t>
            </a:r>
            <a:r>
              <a:rPr lang="pt-BR" sz="2000" b="0" dirty="0"/>
              <a:t>desenvolvimento do </a:t>
            </a:r>
            <a:r>
              <a:rPr lang="pt-BR" sz="2000" dirty="0"/>
              <a:t>protagonismo</a:t>
            </a:r>
            <a:r>
              <a:rPr lang="pt-BR" sz="2000" b="0" dirty="0"/>
              <a:t> dos estudantes e de seu </a:t>
            </a:r>
            <a:r>
              <a:rPr lang="pt-BR" sz="2000" dirty="0"/>
              <a:t>projeto de vida</a:t>
            </a:r>
            <a:r>
              <a:rPr lang="pt-BR" sz="2000" b="0" dirty="0"/>
              <a:t>, por meio da escolha orientada; </a:t>
            </a:r>
            <a:br>
              <a:rPr lang="pt-BR" sz="2000" b="0" dirty="0"/>
            </a:br>
            <a:r>
              <a:rPr lang="pt-BR" sz="2000" b="0" dirty="0" smtClean="0"/>
              <a:t>2º </a:t>
            </a:r>
            <a:r>
              <a:rPr lang="pt-BR" sz="2000" b="0" dirty="0"/>
              <a:t>a </a:t>
            </a:r>
            <a:r>
              <a:rPr lang="pt-BR" sz="2000" dirty="0"/>
              <a:t>valorização da aprendizagem, com a ampliação da carga horária </a:t>
            </a:r>
            <a:r>
              <a:rPr lang="pt-BR" sz="2000" b="0" dirty="0"/>
              <a:t>de estudos; e </a:t>
            </a:r>
            <a:br>
              <a:rPr lang="pt-BR" sz="2000" b="0" dirty="0"/>
            </a:br>
            <a:r>
              <a:rPr lang="pt-BR" sz="2000" b="0" dirty="0" smtClean="0"/>
              <a:t>3º </a:t>
            </a:r>
            <a:r>
              <a:rPr lang="pt-BR" sz="2000" b="0" dirty="0"/>
              <a:t>a </a:t>
            </a:r>
            <a:r>
              <a:rPr lang="pt-BR" sz="2000" dirty="0"/>
              <a:t>garantia de direitos de aprendizagem </a:t>
            </a:r>
            <a:r>
              <a:rPr lang="pt-BR" sz="2000" b="0" dirty="0"/>
              <a:t>comuns a todos os jovens, com </a:t>
            </a:r>
            <a:r>
              <a:rPr lang="pt-BR" sz="2000" dirty="0"/>
              <a:t>a definição do que é essencial nos currículos </a:t>
            </a:r>
            <a:r>
              <a:rPr lang="pt-BR" sz="2000" b="0" dirty="0"/>
              <a:t>a partir da BNCC.</a:t>
            </a:r>
            <a:endParaRPr lang="pt-BR" sz="2000" dirty="0">
              <a:ea typeface="Verdana" pitchFamily="34" charset="0"/>
            </a:endParaRPr>
          </a:p>
        </p:txBody>
      </p:sp>
      <p:pic>
        <p:nvPicPr>
          <p:cNvPr id="6" name="Imagem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199568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487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5652120" y="4443958"/>
            <a:ext cx="3229963" cy="536158"/>
            <a:chOff x="4077072" y="4483864"/>
            <a:chExt cx="2581891" cy="536158"/>
          </a:xfrm>
        </p:grpSpPr>
        <p:sp>
          <p:nvSpPr>
            <p:cNvPr id="5" name="Retângulo 4"/>
            <p:cNvSpPr/>
            <p:nvPr/>
          </p:nvSpPr>
          <p:spPr>
            <a:xfrm>
              <a:off x="4077072" y="4483864"/>
              <a:ext cx="2581891" cy="53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081" y="4503215"/>
              <a:ext cx="2509882" cy="497456"/>
            </a:xfrm>
            <a:prstGeom prst="rect">
              <a:avLst/>
            </a:prstGeom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14000" t="19600" r="15126" b="16001"/>
          <a:stretch/>
        </p:blipFill>
        <p:spPr>
          <a:xfrm>
            <a:off x="0" y="-15772"/>
            <a:ext cx="9180512" cy="497653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496" y="3435846"/>
            <a:ext cx="2448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V</a:t>
            </a:r>
            <a:r>
              <a:rPr lang="pt-BR" sz="1400" dirty="0">
                <a:solidFill>
                  <a:srgbClr val="FF0000"/>
                </a:solidFill>
              </a:rPr>
              <a:t>. </a:t>
            </a:r>
            <a:r>
              <a:rPr lang="pt-BR" sz="1400" b="1" dirty="0">
                <a:solidFill>
                  <a:srgbClr val="FF0000"/>
                </a:solidFill>
              </a:rPr>
              <a:t>Definir, juntamente com o GT e equipe do </a:t>
            </a:r>
            <a:r>
              <a:rPr lang="pt-BR" sz="1400" b="1" dirty="0" err="1">
                <a:solidFill>
                  <a:srgbClr val="FF0000"/>
                </a:solidFill>
              </a:rPr>
              <a:t>ProBNCC</a:t>
            </a:r>
            <a:r>
              <a:rPr lang="pt-BR" sz="1400" b="1" dirty="0">
                <a:solidFill>
                  <a:srgbClr val="FF0000"/>
                </a:solidFill>
              </a:rPr>
              <a:t>, a organização  do Ensino Médio, as possibilidades de modelos de eletividade e os  dispositivos de escolha.</a:t>
            </a:r>
          </a:p>
        </p:txBody>
      </p:sp>
    </p:spTree>
    <p:extLst>
      <p:ext uri="{BB962C8B-B14F-4D97-AF65-F5344CB8AC3E}">
        <p14:creationId xmlns:p14="http://schemas.microsoft.com/office/powerpoint/2010/main" val="27108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1684</Words>
  <Application>Microsoft Office PowerPoint</Application>
  <PresentationFormat>Apresentação na tela (16:9)</PresentationFormat>
  <Paragraphs>263</Paragraphs>
  <Slides>48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Verdana</vt:lpstr>
      <vt:lpstr>Wingdings</vt:lpstr>
      <vt:lpstr>Tema do Office</vt:lpstr>
      <vt:lpstr>Apresentação do PowerPoint</vt:lpstr>
      <vt:lpstr>Regime de Colaboração</vt:lpstr>
      <vt:lpstr>Uma reforma da etapa já está em tramitação na Câmara dos Deputados, por meio do Projeto de Lei (PL) 6480/2013.</vt:lpstr>
      <vt:lpstr>Apresentação do PowerPoint</vt:lpstr>
      <vt:lpstr>PORTARIA 507/2019/GS/SEDUC/MT</vt:lpstr>
      <vt:lpstr>Atribuições do Comitê de Acompanhamento da  Implementação do Novo Ensino Médio </vt:lpstr>
      <vt:lpstr>Atribuições do Comitê de Acompanhamento da  Implementação do Novo Ensino Médio </vt:lpstr>
      <vt:lpstr>O Novo Ensino Médio considera três grandes frentes:  1º desenvolvimento do protagonismo dos estudantes e de seu projeto de vida, por meio da escolha orientada;  2º a valorização da aprendizagem, com a ampliação da carga horária de estudos; e  3º a garantia de direitos de aprendizagem comuns a todos os jovens, com a definição do que é essencial nos currículos a partir da BNCC.</vt:lpstr>
      <vt:lpstr>Apresentação do PowerPoint</vt:lpstr>
      <vt:lpstr>Apresentação do PowerPoint</vt:lpstr>
      <vt:lpstr>O processo de (re)elaboração do currículo passa por conhecer a BNCC em seus diferentes aspectos, bem como as diversas possibilidades de construção dos itinerários formativos e de organização de sua oferta nas escolas, considerando as particularidades e os arranjos produtivos de cada unidade federativa.</vt:lpstr>
      <vt:lpstr>Formação de Grupos de Trabalho e estudo por área: 1- Documentos que orientam o currículo do Ensino Médio no Estado; 2- Base Nacional Comum Curricular; 3 - Itinerários Formativos; 4 - Projeto de Vida, Protagonismo Juvenil, Desenvolvimento Integral </vt:lpstr>
      <vt:lpstr>Apresentação do PowerPoint</vt:lpstr>
      <vt:lpstr>Como está organizada a etapa do EM?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Meta: Entrega para CEE/DEZ-2019 </vt:lpstr>
      <vt:lpstr>Audiências públicas</vt:lpstr>
      <vt:lpstr>Definição da arquitetura</vt:lpstr>
      <vt:lpstr>Pontos de atenção!</vt:lpstr>
      <vt:lpstr>Pontos de atenção!</vt:lpstr>
      <vt:lpstr>Apresentação do PowerPoint</vt:lpstr>
      <vt:lpstr>Plano de Implementação do Novo Ensino Médio</vt:lpstr>
      <vt:lpstr>Macroações/Projetos</vt:lpstr>
      <vt:lpstr>Escutas e Diagnóstico</vt:lpstr>
      <vt:lpstr>Questionário de Escuta: Nossa Escola em (Re)Construção</vt:lpstr>
      <vt:lpstr>Questionário de Escuta: Nossa Escola em (Re)Construção</vt:lpstr>
      <vt:lpstr>Questionário de Escuta: Nossa Escola em (Re)Construção</vt:lpstr>
      <vt:lpstr>Questionário de Escuta: Nossa Escola em (Re)Construção</vt:lpstr>
      <vt:lpstr>Questionário de Escuta: Nossa Escola em (Re)Construção</vt:lpstr>
      <vt:lpstr>Questionário de Escuta: Nossa Escola em (Re)Construção</vt:lpstr>
      <vt:lpstr>Apresentação do PowerPoint</vt:lpstr>
      <vt:lpstr>Arquitetura Curricular – Alinhado com ProBNCC</vt:lpstr>
      <vt:lpstr>Apresentação do PowerPoint</vt:lpstr>
      <vt:lpstr>Apresentação do PowerPoint</vt:lpstr>
      <vt:lpstr>Apresentação do PowerPoint</vt:lpstr>
      <vt:lpstr>Ações desenvolvidas</vt:lpstr>
      <vt:lpstr>RESULTADOS ESPERADOS</vt:lpstr>
      <vt:lpstr>COMO ESTAMOS?</vt:lpstr>
      <vt:lpstr>AÇÕES DA PRÓXIMA REUNIÃO DO COMITÊ</vt:lpstr>
      <vt:lpstr>Apresentação do PowerPoint</vt:lpstr>
      <vt:lpstr>Apresentação do PowerPoint</vt:lpstr>
      <vt:lpstr>Para Inspirar....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Apoio à Implementação da BNCC</dc:title>
  <dc:creator>Danilo Dalmon</dc:creator>
  <cp:lastModifiedBy>Irene de Souza Costa</cp:lastModifiedBy>
  <cp:revision>143</cp:revision>
  <dcterms:created xsi:type="dcterms:W3CDTF">2019-03-20T17:01:54Z</dcterms:created>
  <dcterms:modified xsi:type="dcterms:W3CDTF">2019-10-07T18:59:10Z</dcterms:modified>
</cp:coreProperties>
</file>